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9"/>
  </p:notesMasterIdLst>
  <p:handoutMasterIdLst>
    <p:handoutMasterId r:id="rId120"/>
  </p:handoutMasterIdLst>
  <p:sldIdLst>
    <p:sldId id="256" r:id="rId2"/>
    <p:sldId id="257" r:id="rId3"/>
    <p:sldId id="258" r:id="rId4"/>
    <p:sldId id="325" r:id="rId5"/>
    <p:sldId id="377" r:id="rId6"/>
    <p:sldId id="259" r:id="rId7"/>
    <p:sldId id="260" r:id="rId8"/>
    <p:sldId id="261" r:id="rId9"/>
    <p:sldId id="262" r:id="rId10"/>
    <p:sldId id="263" r:id="rId11"/>
    <p:sldId id="264" r:id="rId12"/>
    <p:sldId id="265" r:id="rId13"/>
    <p:sldId id="266" r:id="rId14"/>
    <p:sldId id="267" r:id="rId15"/>
    <p:sldId id="268" r:id="rId16"/>
    <p:sldId id="269" r:id="rId17"/>
    <p:sldId id="306" r:id="rId18"/>
    <p:sldId id="270" r:id="rId19"/>
    <p:sldId id="271" r:id="rId20"/>
    <p:sldId id="272" r:id="rId21"/>
    <p:sldId id="273" r:id="rId22"/>
    <p:sldId id="274" r:id="rId23"/>
    <p:sldId id="275" r:id="rId24"/>
    <p:sldId id="276" r:id="rId25"/>
    <p:sldId id="281" r:id="rId26"/>
    <p:sldId id="280" r:id="rId27"/>
    <p:sldId id="283" r:id="rId28"/>
    <p:sldId id="282" r:id="rId29"/>
    <p:sldId id="277" r:id="rId30"/>
    <p:sldId id="284" r:id="rId31"/>
    <p:sldId id="278" r:id="rId32"/>
    <p:sldId id="285" r:id="rId33"/>
    <p:sldId id="279" r:id="rId34"/>
    <p:sldId id="286" r:id="rId35"/>
    <p:sldId id="287" r:id="rId36"/>
    <p:sldId id="291" r:id="rId37"/>
    <p:sldId id="288" r:id="rId38"/>
    <p:sldId id="292" r:id="rId39"/>
    <p:sldId id="293" r:id="rId40"/>
    <p:sldId id="295" r:id="rId41"/>
    <p:sldId id="297" r:id="rId42"/>
    <p:sldId id="298" r:id="rId43"/>
    <p:sldId id="299" r:id="rId44"/>
    <p:sldId id="300" r:id="rId45"/>
    <p:sldId id="303" r:id="rId46"/>
    <p:sldId id="302" r:id="rId47"/>
    <p:sldId id="304" r:id="rId48"/>
    <p:sldId id="305" r:id="rId49"/>
    <p:sldId id="308" r:id="rId50"/>
    <p:sldId id="378" r:id="rId51"/>
    <p:sldId id="309" r:id="rId52"/>
    <p:sldId id="310" r:id="rId53"/>
    <p:sldId id="312" r:id="rId54"/>
    <p:sldId id="313" r:id="rId55"/>
    <p:sldId id="311" r:id="rId56"/>
    <p:sldId id="307" r:id="rId57"/>
    <p:sldId id="314" r:id="rId58"/>
    <p:sldId id="316" r:id="rId59"/>
    <p:sldId id="317" r:id="rId60"/>
    <p:sldId id="319" r:id="rId61"/>
    <p:sldId id="320" r:id="rId62"/>
    <p:sldId id="321" r:id="rId63"/>
    <p:sldId id="322" r:id="rId64"/>
    <p:sldId id="366" r:id="rId65"/>
    <p:sldId id="324" r:id="rId66"/>
    <p:sldId id="323" r:id="rId67"/>
    <p:sldId id="318" r:id="rId68"/>
    <p:sldId id="326" r:id="rId69"/>
    <p:sldId id="327" r:id="rId70"/>
    <p:sldId id="328" r:id="rId71"/>
    <p:sldId id="329" r:id="rId72"/>
    <p:sldId id="330" r:id="rId73"/>
    <p:sldId id="331" r:id="rId74"/>
    <p:sldId id="332" r:id="rId75"/>
    <p:sldId id="333" r:id="rId76"/>
    <p:sldId id="334" r:id="rId77"/>
    <p:sldId id="335" r:id="rId78"/>
    <p:sldId id="339" r:id="rId79"/>
    <p:sldId id="336" r:id="rId80"/>
    <p:sldId id="337" r:id="rId81"/>
    <p:sldId id="338" r:id="rId82"/>
    <p:sldId id="340" r:id="rId83"/>
    <p:sldId id="341" r:id="rId84"/>
    <p:sldId id="342" r:id="rId85"/>
    <p:sldId id="343" r:id="rId86"/>
    <p:sldId id="344" r:id="rId87"/>
    <p:sldId id="345" r:id="rId88"/>
    <p:sldId id="347" r:id="rId89"/>
    <p:sldId id="346" r:id="rId90"/>
    <p:sldId id="348" r:id="rId91"/>
    <p:sldId id="349" r:id="rId92"/>
    <p:sldId id="350" r:id="rId93"/>
    <p:sldId id="351" r:id="rId94"/>
    <p:sldId id="352" r:id="rId95"/>
    <p:sldId id="354" r:id="rId96"/>
    <p:sldId id="353" r:id="rId97"/>
    <p:sldId id="355" r:id="rId98"/>
    <p:sldId id="356" r:id="rId99"/>
    <p:sldId id="357" r:id="rId100"/>
    <p:sldId id="358" r:id="rId101"/>
    <p:sldId id="359" r:id="rId102"/>
    <p:sldId id="360" r:id="rId103"/>
    <p:sldId id="361" r:id="rId104"/>
    <p:sldId id="362" r:id="rId105"/>
    <p:sldId id="363" r:id="rId106"/>
    <p:sldId id="364" r:id="rId107"/>
    <p:sldId id="365" r:id="rId108"/>
    <p:sldId id="367" r:id="rId109"/>
    <p:sldId id="368" r:id="rId110"/>
    <p:sldId id="369" r:id="rId111"/>
    <p:sldId id="370" r:id="rId112"/>
    <p:sldId id="371" r:id="rId113"/>
    <p:sldId id="372" r:id="rId114"/>
    <p:sldId id="373" r:id="rId115"/>
    <p:sldId id="374" r:id="rId116"/>
    <p:sldId id="375" r:id="rId117"/>
    <p:sldId id="376" r:id="rId1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snapToGrid="0">
      <p:cViewPr varScale="1">
        <p:scale>
          <a:sx n="60" d="100"/>
          <a:sy n="60" d="100"/>
        </p:scale>
        <p:origin x="58" y="154"/>
      </p:cViewPr>
      <p:guideLst/>
    </p:cSldViewPr>
  </p:slideViewPr>
  <p:outlineViewPr>
    <p:cViewPr>
      <p:scale>
        <a:sx n="33" d="100"/>
        <a:sy n="33" d="100"/>
      </p:scale>
      <p:origin x="0" y="-66132"/>
    </p:cViewPr>
    <p:sldLst>
      <p:sld r:id="rId1" collapse="1"/>
    </p:sldLst>
  </p:outlineViewPr>
  <p:notesTextViewPr>
    <p:cViewPr>
      <p:scale>
        <a:sx n="3" d="2"/>
        <a:sy n="3" d="2"/>
      </p:scale>
      <p:origin x="0" y="0"/>
    </p:cViewPr>
  </p:notesText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2EB69-5C23-4D6D-B42B-C01EF0EC40DC}"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C2B94BF2-980B-4B50-860B-05E82905AEA8}">
      <dgm:prSet phldrT="[Text]" custT="1"/>
      <dgm:spPr/>
      <dgm:t>
        <a:bodyPr/>
        <a:lstStyle/>
        <a:p>
          <a:r>
            <a:rPr lang="en-US" sz="2400" dirty="0" smtClean="0">
              <a:latin typeface="Arial Black" pitchFamily="34" charset="0"/>
            </a:rPr>
            <a:t>The Need/Motivation</a:t>
          </a:r>
          <a:endParaRPr lang="en-US" sz="2400" dirty="0">
            <a:latin typeface="Arial Black" pitchFamily="34" charset="0"/>
          </a:endParaRPr>
        </a:p>
      </dgm:t>
    </dgm:pt>
    <dgm:pt modelId="{BEBE8C2B-78C2-4644-BDA6-92D75E203C0D}" type="parTrans" cxnId="{682B44A8-EF3E-4826-B335-396EABE78300}">
      <dgm:prSet/>
      <dgm:spPr/>
      <dgm:t>
        <a:bodyPr/>
        <a:lstStyle/>
        <a:p>
          <a:endParaRPr lang="en-US"/>
        </a:p>
      </dgm:t>
    </dgm:pt>
    <dgm:pt modelId="{AB9CE49C-5DEF-454B-BB22-4FF57C951DF9}" type="sibTrans" cxnId="{682B44A8-EF3E-4826-B335-396EABE78300}">
      <dgm:prSet/>
      <dgm:spPr/>
      <dgm:t>
        <a:bodyPr/>
        <a:lstStyle/>
        <a:p>
          <a:endParaRPr lang="en-US"/>
        </a:p>
      </dgm:t>
    </dgm:pt>
    <dgm:pt modelId="{B65ACE40-7062-4DA8-837F-D523EBA3F8CA}">
      <dgm:prSet phldrT="[Text]"/>
      <dgm:spPr/>
      <dgm:t>
        <a:bodyPr/>
        <a:lstStyle/>
        <a:p>
          <a:r>
            <a:rPr lang="en-US" dirty="0" smtClean="0">
              <a:latin typeface="Arial Black" pitchFamily="34" charset="0"/>
            </a:rPr>
            <a:t>Goals</a:t>
          </a:r>
          <a:endParaRPr lang="en-US" dirty="0">
            <a:latin typeface="Arial Black" pitchFamily="34" charset="0"/>
          </a:endParaRPr>
        </a:p>
      </dgm:t>
    </dgm:pt>
    <dgm:pt modelId="{46048855-04B0-4F3F-B85F-88399A9E9181}" type="parTrans" cxnId="{227E5124-5D33-4342-92F8-650499FD6066}">
      <dgm:prSet/>
      <dgm:spPr/>
      <dgm:t>
        <a:bodyPr/>
        <a:lstStyle/>
        <a:p>
          <a:endParaRPr lang="en-US"/>
        </a:p>
      </dgm:t>
    </dgm:pt>
    <dgm:pt modelId="{ACA1DA70-269C-4A29-99D3-456A856FE0FB}" type="sibTrans" cxnId="{227E5124-5D33-4342-92F8-650499FD6066}">
      <dgm:prSet/>
      <dgm:spPr/>
      <dgm:t>
        <a:bodyPr/>
        <a:lstStyle/>
        <a:p>
          <a:endParaRPr lang="en-US"/>
        </a:p>
      </dgm:t>
    </dgm:pt>
    <dgm:pt modelId="{0434424E-6526-42E1-903A-38C3D953DA89}">
      <dgm:prSet phldrT="[Text]"/>
      <dgm:spPr/>
      <dgm:t>
        <a:bodyPr/>
        <a:lstStyle/>
        <a:p>
          <a:r>
            <a:rPr lang="en-US" dirty="0" smtClean="0">
              <a:latin typeface="Arial Black" pitchFamily="34" charset="0"/>
            </a:rPr>
            <a:t>Gaps in Knowledge/Capability</a:t>
          </a:r>
        </a:p>
      </dgm:t>
    </dgm:pt>
    <dgm:pt modelId="{169A770E-3A9D-47C2-B431-92DC68AE37F5}" type="parTrans" cxnId="{78E80870-0872-40D5-A9D0-C314BC62EEEF}">
      <dgm:prSet/>
      <dgm:spPr/>
      <dgm:t>
        <a:bodyPr/>
        <a:lstStyle/>
        <a:p>
          <a:endParaRPr lang="en-US"/>
        </a:p>
      </dgm:t>
    </dgm:pt>
    <dgm:pt modelId="{82131E8D-E63D-4056-8E9A-A39338839137}" type="sibTrans" cxnId="{78E80870-0872-40D5-A9D0-C314BC62EEEF}">
      <dgm:prSet/>
      <dgm:spPr/>
      <dgm:t>
        <a:bodyPr/>
        <a:lstStyle/>
        <a:p>
          <a:endParaRPr lang="en-US"/>
        </a:p>
      </dgm:t>
    </dgm:pt>
    <dgm:pt modelId="{F5930013-C956-4E99-B35D-E3BFF26126C9}">
      <dgm:prSet phldrT="[Text]" custT="1"/>
      <dgm:spPr/>
      <dgm:t>
        <a:bodyPr/>
        <a:lstStyle/>
        <a:p>
          <a:r>
            <a:rPr lang="en-US" sz="2400" dirty="0" smtClean="0">
              <a:latin typeface="Arial Black" pitchFamily="34" charset="0"/>
            </a:rPr>
            <a:t>New Knowledge/Capability</a:t>
          </a:r>
        </a:p>
      </dgm:t>
    </dgm:pt>
    <dgm:pt modelId="{24587C80-DF63-4CC8-A490-ADFE6AAB10D2}" type="parTrans" cxnId="{756F871F-0070-4E7E-805B-2A748B9D3C90}">
      <dgm:prSet/>
      <dgm:spPr/>
      <dgm:t>
        <a:bodyPr/>
        <a:lstStyle/>
        <a:p>
          <a:endParaRPr lang="en-US"/>
        </a:p>
      </dgm:t>
    </dgm:pt>
    <dgm:pt modelId="{D47F57E1-0DC0-45B1-982B-5F70031388AF}" type="sibTrans" cxnId="{756F871F-0070-4E7E-805B-2A748B9D3C90}">
      <dgm:prSet/>
      <dgm:spPr/>
      <dgm:t>
        <a:bodyPr/>
        <a:lstStyle/>
        <a:p>
          <a:endParaRPr lang="en-US"/>
        </a:p>
      </dgm:t>
    </dgm:pt>
    <dgm:pt modelId="{6D13A9D4-BC45-45D4-B17E-61F0D91B9756}">
      <dgm:prSet phldrT="[Text]"/>
      <dgm:spPr/>
      <dgm:t>
        <a:bodyPr/>
        <a:lstStyle/>
        <a:p>
          <a:r>
            <a:rPr lang="en-US" dirty="0" smtClean="0">
              <a:latin typeface="Arial Black" pitchFamily="34" charset="0"/>
            </a:rPr>
            <a:t>Hypotheses/Challenges</a:t>
          </a:r>
        </a:p>
      </dgm:t>
    </dgm:pt>
    <dgm:pt modelId="{6C81DB19-6ECE-4211-839F-E07E28B3A55C}" type="parTrans" cxnId="{2EE3DA9C-E0E7-4E73-AA95-2F169E261E87}">
      <dgm:prSet/>
      <dgm:spPr/>
      <dgm:t>
        <a:bodyPr/>
        <a:lstStyle/>
        <a:p>
          <a:endParaRPr lang="en-US"/>
        </a:p>
      </dgm:t>
    </dgm:pt>
    <dgm:pt modelId="{73EF1899-8262-4029-8837-FEE8C20C4FFA}" type="sibTrans" cxnId="{2EE3DA9C-E0E7-4E73-AA95-2F169E261E87}">
      <dgm:prSet/>
      <dgm:spPr/>
      <dgm:t>
        <a:bodyPr/>
        <a:lstStyle/>
        <a:p>
          <a:endParaRPr lang="en-US"/>
        </a:p>
      </dgm:t>
    </dgm:pt>
    <dgm:pt modelId="{566463F5-7E5D-4A04-8C3E-6FE898313D43}">
      <dgm:prSet phldrT="[Text]"/>
      <dgm:spPr/>
      <dgm:t>
        <a:bodyPr/>
        <a:lstStyle/>
        <a:p>
          <a:r>
            <a:rPr lang="en-US" dirty="0" smtClean="0">
              <a:latin typeface="Arial Black" pitchFamily="34" charset="0"/>
            </a:rPr>
            <a:t>Research Questions/Capabilities</a:t>
          </a:r>
        </a:p>
      </dgm:t>
    </dgm:pt>
    <dgm:pt modelId="{8389E53D-23FA-4D86-987B-5EE5EA59455A}" type="parTrans" cxnId="{B99530D7-63A3-4F92-819A-CF99973904BE}">
      <dgm:prSet/>
      <dgm:spPr/>
      <dgm:t>
        <a:bodyPr/>
        <a:lstStyle/>
        <a:p>
          <a:endParaRPr lang="en-US"/>
        </a:p>
      </dgm:t>
    </dgm:pt>
    <dgm:pt modelId="{D9E8A1BB-F28A-4DDE-9C6D-95CD575067BB}" type="sibTrans" cxnId="{B99530D7-63A3-4F92-819A-CF99973904BE}">
      <dgm:prSet/>
      <dgm:spPr/>
      <dgm:t>
        <a:bodyPr/>
        <a:lstStyle/>
        <a:p>
          <a:endParaRPr lang="en-US"/>
        </a:p>
      </dgm:t>
    </dgm:pt>
    <dgm:pt modelId="{03810B92-88ED-4B14-BC74-2D9D0852E1E7}">
      <dgm:prSet phldrT="[Text]" custT="1"/>
      <dgm:spPr/>
      <dgm:t>
        <a:bodyPr/>
        <a:lstStyle/>
        <a:p>
          <a:r>
            <a:rPr lang="en-US" sz="2400" dirty="0" smtClean="0">
              <a:latin typeface="Arial Black" pitchFamily="34" charset="0"/>
            </a:rPr>
            <a:t>Approach</a:t>
          </a:r>
        </a:p>
      </dgm:t>
    </dgm:pt>
    <dgm:pt modelId="{796F0E0F-2C06-4B34-B19C-71586D010F55}" type="parTrans" cxnId="{7D465B22-A158-4E10-8E3F-07C8F52D2598}">
      <dgm:prSet/>
      <dgm:spPr/>
      <dgm:t>
        <a:bodyPr/>
        <a:lstStyle/>
        <a:p>
          <a:endParaRPr lang="en-US"/>
        </a:p>
      </dgm:t>
    </dgm:pt>
    <dgm:pt modelId="{26B365F3-ABAD-4594-B9B5-401B5D4A8FBB}" type="sibTrans" cxnId="{7D465B22-A158-4E10-8E3F-07C8F52D2598}">
      <dgm:prSet/>
      <dgm:spPr/>
      <dgm:t>
        <a:bodyPr/>
        <a:lstStyle/>
        <a:p>
          <a:endParaRPr lang="en-US"/>
        </a:p>
      </dgm:t>
    </dgm:pt>
    <dgm:pt modelId="{BCE82BDF-F636-4322-BB29-746BAC3EBBE3}">
      <dgm:prSet phldrT="[Text]"/>
      <dgm:spPr/>
      <dgm:t>
        <a:bodyPr/>
        <a:lstStyle/>
        <a:p>
          <a:r>
            <a:rPr lang="en-US" dirty="0" smtClean="0">
              <a:latin typeface="Arial Black" pitchFamily="34" charset="0"/>
            </a:rPr>
            <a:t>Objectives/Specific Aims</a:t>
          </a:r>
        </a:p>
      </dgm:t>
    </dgm:pt>
    <dgm:pt modelId="{4CB9106B-59CA-4028-901F-12758165C6D9}" type="parTrans" cxnId="{F7B2AA05-C371-468B-8F72-675BF83E965C}">
      <dgm:prSet/>
      <dgm:spPr/>
      <dgm:t>
        <a:bodyPr/>
        <a:lstStyle/>
        <a:p>
          <a:endParaRPr lang="en-US"/>
        </a:p>
      </dgm:t>
    </dgm:pt>
    <dgm:pt modelId="{ED82A052-5568-4E95-97F2-BBB20D7EF643}" type="sibTrans" cxnId="{F7B2AA05-C371-468B-8F72-675BF83E965C}">
      <dgm:prSet/>
      <dgm:spPr/>
      <dgm:t>
        <a:bodyPr/>
        <a:lstStyle/>
        <a:p>
          <a:endParaRPr lang="en-US"/>
        </a:p>
      </dgm:t>
    </dgm:pt>
    <dgm:pt modelId="{40B3A4C7-9EB3-4A0A-ABC1-DB4420ACE52A}">
      <dgm:prSet phldrT="[Text]"/>
      <dgm:spPr/>
      <dgm:t>
        <a:bodyPr/>
        <a:lstStyle/>
        <a:p>
          <a:r>
            <a:rPr lang="en-US" dirty="0" smtClean="0">
              <a:latin typeface="Arial Black" pitchFamily="34" charset="0"/>
            </a:rPr>
            <a:t>How it’s Different</a:t>
          </a:r>
        </a:p>
      </dgm:t>
    </dgm:pt>
    <dgm:pt modelId="{BBF31E98-A643-438B-A69D-65A2AC2755BD}" type="parTrans" cxnId="{3A7DD9C8-FF9E-4C81-8204-EF9F379D08AC}">
      <dgm:prSet/>
      <dgm:spPr/>
      <dgm:t>
        <a:bodyPr/>
        <a:lstStyle/>
        <a:p>
          <a:endParaRPr lang="en-US"/>
        </a:p>
      </dgm:t>
    </dgm:pt>
    <dgm:pt modelId="{A3D340A1-E90E-4AAB-8BFE-A59DC5C7AD38}" type="sibTrans" cxnId="{3A7DD9C8-FF9E-4C81-8204-EF9F379D08AC}">
      <dgm:prSet/>
      <dgm:spPr/>
      <dgm:t>
        <a:bodyPr/>
        <a:lstStyle/>
        <a:p>
          <a:endParaRPr lang="en-US"/>
        </a:p>
      </dgm:t>
    </dgm:pt>
    <dgm:pt modelId="{92B4A602-21F2-491B-B405-61332E83C912}">
      <dgm:prSet phldrT="[Text]" custT="1"/>
      <dgm:spPr/>
      <dgm:t>
        <a:bodyPr/>
        <a:lstStyle/>
        <a:p>
          <a:r>
            <a:rPr lang="en-US" sz="2400" dirty="0" smtClean="0">
              <a:latin typeface="Arial Black" pitchFamily="34" charset="0"/>
            </a:rPr>
            <a:t>Significance</a:t>
          </a:r>
        </a:p>
      </dgm:t>
    </dgm:pt>
    <dgm:pt modelId="{6C38A636-53CC-4547-8D6E-2D0254E94255}" type="parTrans" cxnId="{52033D36-84EE-4059-9A7E-F3786D0533CE}">
      <dgm:prSet/>
      <dgm:spPr/>
      <dgm:t>
        <a:bodyPr/>
        <a:lstStyle/>
        <a:p>
          <a:endParaRPr lang="en-US"/>
        </a:p>
      </dgm:t>
    </dgm:pt>
    <dgm:pt modelId="{FD42C38D-65CA-4F49-B9C9-C47055A6D59F}" type="sibTrans" cxnId="{52033D36-84EE-4059-9A7E-F3786D0533CE}">
      <dgm:prSet/>
      <dgm:spPr/>
      <dgm:t>
        <a:bodyPr/>
        <a:lstStyle/>
        <a:p>
          <a:endParaRPr lang="en-US"/>
        </a:p>
      </dgm:t>
    </dgm:pt>
    <dgm:pt modelId="{F37074B5-F719-4E34-8D49-71F3519F0D41}">
      <dgm:prSet phldrT="[Text]"/>
      <dgm:spPr/>
      <dgm:t>
        <a:bodyPr/>
        <a:lstStyle/>
        <a:p>
          <a:r>
            <a:rPr lang="en-US" dirty="0" smtClean="0">
              <a:latin typeface="Arial Black" pitchFamily="34" charset="0"/>
            </a:rPr>
            <a:t>Outcomes</a:t>
          </a:r>
        </a:p>
      </dgm:t>
    </dgm:pt>
    <dgm:pt modelId="{872A5E04-EA3F-4190-ABF1-E4312A52F117}" type="parTrans" cxnId="{3404D5BF-CF8C-4611-8508-6ADE5BC8D4BB}">
      <dgm:prSet/>
      <dgm:spPr/>
      <dgm:t>
        <a:bodyPr/>
        <a:lstStyle/>
        <a:p>
          <a:endParaRPr lang="en-US"/>
        </a:p>
      </dgm:t>
    </dgm:pt>
    <dgm:pt modelId="{15E61F40-1AB5-4C7E-8A0F-E636E9D6F8FD}" type="sibTrans" cxnId="{3404D5BF-CF8C-4611-8508-6ADE5BC8D4BB}">
      <dgm:prSet/>
      <dgm:spPr/>
      <dgm:t>
        <a:bodyPr/>
        <a:lstStyle/>
        <a:p>
          <a:endParaRPr lang="en-US"/>
        </a:p>
      </dgm:t>
    </dgm:pt>
    <dgm:pt modelId="{A207B8B5-8B77-4EC9-A804-948BB0DEC3B2}">
      <dgm:prSet phldrT="[Text]"/>
      <dgm:spPr/>
      <dgm:t>
        <a:bodyPr/>
        <a:lstStyle/>
        <a:p>
          <a:r>
            <a:rPr lang="en-US" dirty="0" smtClean="0">
              <a:latin typeface="Arial Black" pitchFamily="34" charset="0"/>
            </a:rPr>
            <a:t>Impact</a:t>
          </a:r>
        </a:p>
      </dgm:t>
    </dgm:pt>
    <dgm:pt modelId="{88D7FE4B-1C9C-4DE7-BB72-ECEC78D9A48F}" type="parTrans" cxnId="{1B7A3EC2-98B1-4D6A-854F-5CC646310C82}">
      <dgm:prSet/>
      <dgm:spPr/>
      <dgm:t>
        <a:bodyPr/>
        <a:lstStyle/>
        <a:p>
          <a:endParaRPr lang="en-US"/>
        </a:p>
      </dgm:t>
    </dgm:pt>
    <dgm:pt modelId="{257E721C-0297-45AB-A190-A0F6305A2B68}" type="sibTrans" cxnId="{1B7A3EC2-98B1-4D6A-854F-5CC646310C82}">
      <dgm:prSet/>
      <dgm:spPr/>
      <dgm:t>
        <a:bodyPr/>
        <a:lstStyle/>
        <a:p>
          <a:endParaRPr lang="en-US"/>
        </a:p>
      </dgm:t>
    </dgm:pt>
    <dgm:pt modelId="{297AFD09-6F95-44D1-AD88-2ABEF083179C}" type="pres">
      <dgm:prSet presAssocID="{1622EB69-5C23-4D6D-B42B-C01EF0EC40DC}" presName="Name0" presStyleCnt="0">
        <dgm:presLayoutVars>
          <dgm:dir/>
          <dgm:animLvl val="lvl"/>
          <dgm:resizeHandles val="exact"/>
        </dgm:presLayoutVars>
      </dgm:prSet>
      <dgm:spPr/>
      <dgm:t>
        <a:bodyPr/>
        <a:lstStyle/>
        <a:p>
          <a:endParaRPr lang="en-US"/>
        </a:p>
      </dgm:t>
    </dgm:pt>
    <dgm:pt modelId="{92B6EA52-B3F9-4095-B643-69FCEC92386B}" type="pres">
      <dgm:prSet presAssocID="{92B4A602-21F2-491B-B405-61332E83C912}" presName="boxAndChildren" presStyleCnt="0"/>
      <dgm:spPr/>
      <dgm:t>
        <a:bodyPr/>
        <a:lstStyle/>
        <a:p>
          <a:endParaRPr lang="en-US"/>
        </a:p>
      </dgm:t>
    </dgm:pt>
    <dgm:pt modelId="{996891BE-02F4-467C-9B40-E6CEB99E7AC1}" type="pres">
      <dgm:prSet presAssocID="{92B4A602-21F2-491B-B405-61332E83C912}" presName="parentTextBox" presStyleLbl="node1" presStyleIdx="0" presStyleCnt="4"/>
      <dgm:spPr/>
      <dgm:t>
        <a:bodyPr/>
        <a:lstStyle/>
        <a:p>
          <a:endParaRPr lang="en-US"/>
        </a:p>
      </dgm:t>
    </dgm:pt>
    <dgm:pt modelId="{68AFCC53-4FF1-4D43-BB19-D85E839D314B}" type="pres">
      <dgm:prSet presAssocID="{92B4A602-21F2-491B-B405-61332E83C912}" presName="entireBox" presStyleLbl="node1" presStyleIdx="0" presStyleCnt="4"/>
      <dgm:spPr/>
      <dgm:t>
        <a:bodyPr/>
        <a:lstStyle/>
        <a:p>
          <a:endParaRPr lang="en-US"/>
        </a:p>
      </dgm:t>
    </dgm:pt>
    <dgm:pt modelId="{EB32362A-1582-418A-A2EF-C49630A3004D}" type="pres">
      <dgm:prSet presAssocID="{92B4A602-21F2-491B-B405-61332E83C912}" presName="descendantBox" presStyleCnt="0"/>
      <dgm:spPr/>
      <dgm:t>
        <a:bodyPr/>
        <a:lstStyle/>
        <a:p>
          <a:endParaRPr lang="en-US"/>
        </a:p>
      </dgm:t>
    </dgm:pt>
    <dgm:pt modelId="{48362338-628E-49CB-AD4F-143D179A5542}" type="pres">
      <dgm:prSet presAssocID="{F37074B5-F719-4E34-8D49-71F3519F0D41}" presName="childTextBox" presStyleLbl="fgAccFollowNode1" presStyleIdx="0" presStyleCnt="8" custLinFactNeighborX="-1961" custLinFactNeighborY="3803">
        <dgm:presLayoutVars>
          <dgm:bulletEnabled val="1"/>
        </dgm:presLayoutVars>
      </dgm:prSet>
      <dgm:spPr/>
      <dgm:t>
        <a:bodyPr/>
        <a:lstStyle/>
        <a:p>
          <a:endParaRPr lang="en-US"/>
        </a:p>
      </dgm:t>
    </dgm:pt>
    <dgm:pt modelId="{904410B2-0075-477C-8540-241D33601DBA}" type="pres">
      <dgm:prSet presAssocID="{A207B8B5-8B77-4EC9-A804-948BB0DEC3B2}" presName="childTextBox" presStyleLbl="fgAccFollowNode1" presStyleIdx="1" presStyleCnt="8" custScaleX="92467" custLinFactNeighborY="3803">
        <dgm:presLayoutVars>
          <dgm:bulletEnabled val="1"/>
        </dgm:presLayoutVars>
      </dgm:prSet>
      <dgm:spPr/>
      <dgm:t>
        <a:bodyPr/>
        <a:lstStyle/>
        <a:p>
          <a:endParaRPr lang="en-US"/>
        </a:p>
      </dgm:t>
    </dgm:pt>
    <dgm:pt modelId="{02F0ABA9-FA31-43BE-962A-5C37AB4783A5}" type="pres">
      <dgm:prSet presAssocID="{26B365F3-ABAD-4594-B9B5-401B5D4A8FBB}" presName="sp" presStyleCnt="0"/>
      <dgm:spPr/>
      <dgm:t>
        <a:bodyPr/>
        <a:lstStyle/>
        <a:p>
          <a:endParaRPr lang="en-US"/>
        </a:p>
      </dgm:t>
    </dgm:pt>
    <dgm:pt modelId="{93A64D9F-DE94-43A7-BE99-8A3A4359BF98}" type="pres">
      <dgm:prSet presAssocID="{03810B92-88ED-4B14-BC74-2D9D0852E1E7}" presName="arrowAndChildren" presStyleCnt="0"/>
      <dgm:spPr/>
      <dgm:t>
        <a:bodyPr/>
        <a:lstStyle/>
        <a:p>
          <a:endParaRPr lang="en-US"/>
        </a:p>
      </dgm:t>
    </dgm:pt>
    <dgm:pt modelId="{4AFE2EF1-B22C-47A6-9A1B-1685891FE8A9}" type="pres">
      <dgm:prSet presAssocID="{03810B92-88ED-4B14-BC74-2D9D0852E1E7}" presName="parentTextArrow" presStyleLbl="node1" presStyleIdx="0" presStyleCnt="4"/>
      <dgm:spPr/>
      <dgm:t>
        <a:bodyPr/>
        <a:lstStyle/>
        <a:p>
          <a:endParaRPr lang="en-US"/>
        </a:p>
      </dgm:t>
    </dgm:pt>
    <dgm:pt modelId="{B4166518-8D60-4BB0-AF4C-EF808093D26F}" type="pres">
      <dgm:prSet presAssocID="{03810B92-88ED-4B14-BC74-2D9D0852E1E7}" presName="arrow" presStyleLbl="node1" presStyleIdx="1" presStyleCnt="4"/>
      <dgm:spPr/>
      <dgm:t>
        <a:bodyPr/>
        <a:lstStyle/>
        <a:p>
          <a:endParaRPr lang="en-US"/>
        </a:p>
      </dgm:t>
    </dgm:pt>
    <dgm:pt modelId="{F67EE94A-7AD2-4CAD-8278-4362DE3FC4CD}" type="pres">
      <dgm:prSet presAssocID="{03810B92-88ED-4B14-BC74-2D9D0852E1E7}" presName="descendantArrow" presStyleCnt="0"/>
      <dgm:spPr/>
      <dgm:t>
        <a:bodyPr/>
        <a:lstStyle/>
        <a:p>
          <a:endParaRPr lang="en-US"/>
        </a:p>
      </dgm:t>
    </dgm:pt>
    <dgm:pt modelId="{96E6041B-BB0F-478F-8855-7FAA04C325E4}" type="pres">
      <dgm:prSet presAssocID="{BCE82BDF-F636-4322-BB29-746BAC3EBBE3}" presName="childTextArrow" presStyleLbl="fgAccFollowNode1" presStyleIdx="2" presStyleCnt="8">
        <dgm:presLayoutVars>
          <dgm:bulletEnabled val="1"/>
        </dgm:presLayoutVars>
      </dgm:prSet>
      <dgm:spPr/>
      <dgm:t>
        <a:bodyPr/>
        <a:lstStyle/>
        <a:p>
          <a:endParaRPr lang="en-US"/>
        </a:p>
      </dgm:t>
    </dgm:pt>
    <dgm:pt modelId="{30763D95-A3A7-4E29-AB01-B182C1EDE84C}" type="pres">
      <dgm:prSet presAssocID="{40B3A4C7-9EB3-4A0A-ABC1-DB4420ACE52A}" presName="childTextArrow" presStyleLbl="fgAccFollowNode1" presStyleIdx="3" presStyleCnt="8">
        <dgm:presLayoutVars>
          <dgm:bulletEnabled val="1"/>
        </dgm:presLayoutVars>
      </dgm:prSet>
      <dgm:spPr/>
      <dgm:t>
        <a:bodyPr/>
        <a:lstStyle/>
        <a:p>
          <a:endParaRPr lang="en-US"/>
        </a:p>
      </dgm:t>
    </dgm:pt>
    <dgm:pt modelId="{5E4F0453-CB44-4BA7-9FE0-E03D636A0490}" type="pres">
      <dgm:prSet presAssocID="{D47F57E1-0DC0-45B1-982B-5F70031388AF}" presName="sp" presStyleCnt="0"/>
      <dgm:spPr/>
      <dgm:t>
        <a:bodyPr/>
        <a:lstStyle/>
        <a:p>
          <a:endParaRPr lang="en-US"/>
        </a:p>
      </dgm:t>
    </dgm:pt>
    <dgm:pt modelId="{D5560846-33C6-42E6-A77D-C965B306C344}" type="pres">
      <dgm:prSet presAssocID="{F5930013-C956-4E99-B35D-E3BFF26126C9}" presName="arrowAndChildren" presStyleCnt="0"/>
      <dgm:spPr/>
      <dgm:t>
        <a:bodyPr/>
        <a:lstStyle/>
        <a:p>
          <a:endParaRPr lang="en-US"/>
        </a:p>
      </dgm:t>
    </dgm:pt>
    <dgm:pt modelId="{36435692-0971-41A5-A4EE-1C35024D2969}" type="pres">
      <dgm:prSet presAssocID="{F5930013-C956-4E99-B35D-E3BFF26126C9}" presName="parentTextArrow" presStyleLbl="node1" presStyleIdx="1" presStyleCnt="4"/>
      <dgm:spPr/>
      <dgm:t>
        <a:bodyPr/>
        <a:lstStyle/>
        <a:p>
          <a:endParaRPr lang="en-US"/>
        </a:p>
      </dgm:t>
    </dgm:pt>
    <dgm:pt modelId="{9CD08959-232C-4069-8D37-B70ABBB6705E}" type="pres">
      <dgm:prSet presAssocID="{F5930013-C956-4E99-B35D-E3BFF26126C9}" presName="arrow" presStyleLbl="node1" presStyleIdx="2" presStyleCnt="4"/>
      <dgm:spPr/>
      <dgm:t>
        <a:bodyPr/>
        <a:lstStyle/>
        <a:p>
          <a:endParaRPr lang="en-US"/>
        </a:p>
      </dgm:t>
    </dgm:pt>
    <dgm:pt modelId="{07748EF5-974C-4D74-8E6C-18D6D9429F69}" type="pres">
      <dgm:prSet presAssocID="{F5930013-C956-4E99-B35D-E3BFF26126C9}" presName="descendantArrow" presStyleCnt="0"/>
      <dgm:spPr/>
      <dgm:t>
        <a:bodyPr/>
        <a:lstStyle/>
        <a:p>
          <a:endParaRPr lang="en-US"/>
        </a:p>
      </dgm:t>
    </dgm:pt>
    <dgm:pt modelId="{0AB859A0-F8D4-42B4-8438-C44050193164}" type="pres">
      <dgm:prSet presAssocID="{6D13A9D4-BC45-45D4-B17E-61F0D91B9756}" presName="childTextArrow" presStyleLbl="fgAccFollowNode1" presStyleIdx="4" presStyleCnt="8">
        <dgm:presLayoutVars>
          <dgm:bulletEnabled val="1"/>
        </dgm:presLayoutVars>
      </dgm:prSet>
      <dgm:spPr/>
      <dgm:t>
        <a:bodyPr/>
        <a:lstStyle/>
        <a:p>
          <a:endParaRPr lang="en-US"/>
        </a:p>
      </dgm:t>
    </dgm:pt>
    <dgm:pt modelId="{EC93162A-74DF-4E97-A4FA-235BAF1C10F2}" type="pres">
      <dgm:prSet presAssocID="{566463F5-7E5D-4A04-8C3E-6FE898313D43}" presName="childTextArrow" presStyleLbl="fgAccFollowNode1" presStyleIdx="5" presStyleCnt="8">
        <dgm:presLayoutVars>
          <dgm:bulletEnabled val="1"/>
        </dgm:presLayoutVars>
      </dgm:prSet>
      <dgm:spPr/>
      <dgm:t>
        <a:bodyPr/>
        <a:lstStyle/>
        <a:p>
          <a:endParaRPr lang="en-US"/>
        </a:p>
      </dgm:t>
    </dgm:pt>
    <dgm:pt modelId="{CABC05FF-C500-4EF0-B546-5B06D9E974AA}" type="pres">
      <dgm:prSet presAssocID="{AB9CE49C-5DEF-454B-BB22-4FF57C951DF9}" presName="sp" presStyleCnt="0"/>
      <dgm:spPr/>
      <dgm:t>
        <a:bodyPr/>
        <a:lstStyle/>
        <a:p>
          <a:endParaRPr lang="en-US"/>
        </a:p>
      </dgm:t>
    </dgm:pt>
    <dgm:pt modelId="{4041608A-D13A-4BE0-B2DB-23170DFE3C28}" type="pres">
      <dgm:prSet presAssocID="{C2B94BF2-980B-4B50-860B-05E82905AEA8}" presName="arrowAndChildren" presStyleCnt="0"/>
      <dgm:spPr/>
      <dgm:t>
        <a:bodyPr/>
        <a:lstStyle/>
        <a:p>
          <a:endParaRPr lang="en-US"/>
        </a:p>
      </dgm:t>
    </dgm:pt>
    <dgm:pt modelId="{EB1062DD-2D03-4F47-83F1-5B3998B506C6}" type="pres">
      <dgm:prSet presAssocID="{C2B94BF2-980B-4B50-860B-05E82905AEA8}" presName="parentTextArrow" presStyleLbl="node1" presStyleIdx="2" presStyleCnt="4"/>
      <dgm:spPr/>
      <dgm:t>
        <a:bodyPr/>
        <a:lstStyle/>
        <a:p>
          <a:endParaRPr lang="en-US"/>
        </a:p>
      </dgm:t>
    </dgm:pt>
    <dgm:pt modelId="{20C8F965-4052-4E81-8A98-54F40E2719F3}" type="pres">
      <dgm:prSet presAssocID="{C2B94BF2-980B-4B50-860B-05E82905AEA8}" presName="arrow" presStyleLbl="node1" presStyleIdx="3" presStyleCnt="4"/>
      <dgm:spPr/>
      <dgm:t>
        <a:bodyPr/>
        <a:lstStyle/>
        <a:p>
          <a:endParaRPr lang="en-US"/>
        </a:p>
      </dgm:t>
    </dgm:pt>
    <dgm:pt modelId="{EF231518-2DCF-4501-B5BD-730A615CD555}" type="pres">
      <dgm:prSet presAssocID="{C2B94BF2-980B-4B50-860B-05E82905AEA8}" presName="descendantArrow" presStyleCnt="0"/>
      <dgm:spPr/>
      <dgm:t>
        <a:bodyPr/>
        <a:lstStyle/>
        <a:p>
          <a:endParaRPr lang="en-US"/>
        </a:p>
      </dgm:t>
    </dgm:pt>
    <dgm:pt modelId="{E9BB95F7-755D-4C81-B471-F3BD54EC3313}" type="pres">
      <dgm:prSet presAssocID="{B65ACE40-7062-4DA8-837F-D523EBA3F8CA}" presName="childTextArrow" presStyleLbl="fgAccFollowNode1" presStyleIdx="6" presStyleCnt="8">
        <dgm:presLayoutVars>
          <dgm:bulletEnabled val="1"/>
        </dgm:presLayoutVars>
      </dgm:prSet>
      <dgm:spPr/>
      <dgm:t>
        <a:bodyPr/>
        <a:lstStyle/>
        <a:p>
          <a:endParaRPr lang="en-US"/>
        </a:p>
      </dgm:t>
    </dgm:pt>
    <dgm:pt modelId="{BF38EDA1-AE6B-4431-B8F2-7341191C5C89}" type="pres">
      <dgm:prSet presAssocID="{0434424E-6526-42E1-903A-38C3D953DA89}" presName="childTextArrow" presStyleLbl="fgAccFollowNode1" presStyleIdx="7" presStyleCnt="8">
        <dgm:presLayoutVars>
          <dgm:bulletEnabled val="1"/>
        </dgm:presLayoutVars>
      </dgm:prSet>
      <dgm:spPr/>
      <dgm:t>
        <a:bodyPr/>
        <a:lstStyle/>
        <a:p>
          <a:endParaRPr lang="en-US"/>
        </a:p>
      </dgm:t>
    </dgm:pt>
  </dgm:ptLst>
  <dgm:cxnLst>
    <dgm:cxn modelId="{D8A207B1-B6A9-45B7-8298-8D6A711ADF73}" type="presOf" srcId="{A207B8B5-8B77-4EC9-A804-948BB0DEC3B2}" destId="{904410B2-0075-477C-8540-241D33601DBA}" srcOrd="0" destOrd="0" presId="urn:microsoft.com/office/officeart/2005/8/layout/process4"/>
    <dgm:cxn modelId="{23C7FF32-5A7A-49F0-BA71-4CB0C1DEEC30}" type="presOf" srcId="{F37074B5-F719-4E34-8D49-71F3519F0D41}" destId="{48362338-628E-49CB-AD4F-143D179A5542}" srcOrd="0" destOrd="0" presId="urn:microsoft.com/office/officeart/2005/8/layout/process4"/>
    <dgm:cxn modelId="{83C5921B-C181-4D90-AD88-3CE079833131}" type="presOf" srcId="{92B4A602-21F2-491B-B405-61332E83C912}" destId="{996891BE-02F4-467C-9B40-E6CEB99E7AC1}" srcOrd="0" destOrd="0" presId="urn:microsoft.com/office/officeart/2005/8/layout/process4"/>
    <dgm:cxn modelId="{73812E42-A002-4A63-A762-EC50D2AD2075}" type="presOf" srcId="{F5930013-C956-4E99-B35D-E3BFF26126C9}" destId="{36435692-0971-41A5-A4EE-1C35024D2969}" srcOrd="0" destOrd="0" presId="urn:microsoft.com/office/officeart/2005/8/layout/process4"/>
    <dgm:cxn modelId="{74FBD72E-325D-45C1-8F8A-63642E6BA5DD}" type="presOf" srcId="{F5930013-C956-4E99-B35D-E3BFF26126C9}" destId="{9CD08959-232C-4069-8D37-B70ABBB6705E}" srcOrd="1" destOrd="0" presId="urn:microsoft.com/office/officeart/2005/8/layout/process4"/>
    <dgm:cxn modelId="{78E80870-0872-40D5-A9D0-C314BC62EEEF}" srcId="{C2B94BF2-980B-4B50-860B-05E82905AEA8}" destId="{0434424E-6526-42E1-903A-38C3D953DA89}" srcOrd="1" destOrd="0" parTransId="{169A770E-3A9D-47C2-B431-92DC68AE37F5}" sibTransId="{82131E8D-E63D-4056-8E9A-A39338839137}"/>
    <dgm:cxn modelId="{0CB5BE7E-1970-463F-BD8E-B79EB8827CB7}" type="presOf" srcId="{40B3A4C7-9EB3-4A0A-ABC1-DB4420ACE52A}" destId="{30763D95-A3A7-4E29-AB01-B182C1EDE84C}" srcOrd="0" destOrd="0" presId="urn:microsoft.com/office/officeart/2005/8/layout/process4"/>
    <dgm:cxn modelId="{682B44A8-EF3E-4826-B335-396EABE78300}" srcId="{1622EB69-5C23-4D6D-B42B-C01EF0EC40DC}" destId="{C2B94BF2-980B-4B50-860B-05E82905AEA8}" srcOrd="0" destOrd="0" parTransId="{BEBE8C2B-78C2-4644-BDA6-92D75E203C0D}" sibTransId="{AB9CE49C-5DEF-454B-BB22-4FF57C951DF9}"/>
    <dgm:cxn modelId="{D3457EC2-FA94-4573-85C2-03FC9623C931}" type="presOf" srcId="{B65ACE40-7062-4DA8-837F-D523EBA3F8CA}" destId="{E9BB95F7-755D-4C81-B471-F3BD54EC3313}" srcOrd="0" destOrd="0" presId="urn:microsoft.com/office/officeart/2005/8/layout/process4"/>
    <dgm:cxn modelId="{F7B2AA05-C371-468B-8F72-675BF83E965C}" srcId="{03810B92-88ED-4B14-BC74-2D9D0852E1E7}" destId="{BCE82BDF-F636-4322-BB29-746BAC3EBBE3}" srcOrd="0" destOrd="0" parTransId="{4CB9106B-59CA-4028-901F-12758165C6D9}" sibTransId="{ED82A052-5568-4E95-97F2-BBB20D7EF643}"/>
    <dgm:cxn modelId="{3404D5BF-CF8C-4611-8508-6ADE5BC8D4BB}" srcId="{92B4A602-21F2-491B-B405-61332E83C912}" destId="{F37074B5-F719-4E34-8D49-71F3519F0D41}" srcOrd="0" destOrd="0" parTransId="{872A5E04-EA3F-4190-ABF1-E4312A52F117}" sibTransId="{15E61F40-1AB5-4C7E-8A0F-E636E9D6F8FD}"/>
    <dgm:cxn modelId="{2EE3DA9C-E0E7-4E73-AA95-2F169E261E87}" srcId="{F5930013-C956-4E99-B35D-E3BFF26126C9}" destId="{6D13A9D4-BC45-45D4-B17E-61F0D91B9756}" srcOrd="0" destOrd="0" parTransId="{6C81DB19-6ECE-4211-839F-E07E28B3A55C}" sibTransId="{73EF1899-8262-4029-8837-FEE8C20C4FFA}"/>
    <dgm:cxn modelId="{756F871F-0070-4E7E-805B-2A748B9D3C90}" srcId="{1622EB69-5C23-4D6D-B42B-C01EF0EC40DC}" destId="{F5930013-C956-4E99-B35D-E3BFF26126C9}" srcOrd="1" destOrd="0" parTransId="{24587C80-DF63-4CC8-A490-ADFE6AAB10D2}" sibTransId="{D47F57E1-0DC0-45B1-982B-5F70031388AF}"/>
    <dgm:cxn modelId="{67C59A7D-B815-4AF1-98EA-C7933AA03FFE}" type="presOf" srcId="{92B4A602-21F2-491B-B405-61332E83C912}" destId="{68AFCC53-4FF1-4D43-BB19-D85E839D314B}" srcOrd="1" destOrd="0" presId="urn:microsoft.com/office/officeart/2005/8/layout/process4"/>
    <dgm:cxn modelId="{1B7A3EC2-98B1-4D6A-854F-5CC646310C82}" srcId="{92B4A602-21F2-491B-B405-61332E83C912}" destId="{A207B8B5-8B77-4EC9-A804-948BB0DEC3B2}" srcOrd="1" destOrd="0" parTransId="{88D7FE4B-1C9C-4DE7-BB72-ECEC78D9A48F}" sibTransId="{257E721C-0297-45AB-A190-A0F6305A2B68}"/>
    <dgm:cxn modelId="{B99530D7-63A3-4F92-819A-CF99973904BE}" srcId="{F5930013-C956-4E99-B35D-E3BFF26126C9}" destId="{566463F5-7E5D-4A04-8C3E-6FE898313D43}" srcOrd="1" destOrd="0" parTransId="{8389E53D-23FA-4D86-987B-5EE5EA59455A}" sibTransId="{D9E8A1BB-F28A-4DDE-9C6D-95CD575067BB}"/>
    <dgm:cxn modelId="{954F65A4-1C38-4D51-8946-E209258B2934}" type="presOf" srcId="{BCE82BDF-F636-4322-BB29-746BAC3EBBE3}" destId="{96E6041B-BB0F-478F-8855-7FAA04C325E4}" srcOrd="0" destOrd="0" presId="urn:microsoft.com/office/officeart/2005/8/layout/process4"/>
    <dgm:cxn modelId="{DAA38D9E-644B-4386-8E84-005FA0C6F046}" type="presOf" srcId="{0434424E-6526-42E1-903A-38C3D953DA89}" destId="{BF38EDA1-AE6B-4431-B8F2-7341191C5C89}" srcOrd="0" destOrd="0" presId="urn:microsoft.com/office/officeart/2005/8/layout/process4"/>
    <dgm:cxn modelId="{E938015C-5851-4D19-B8B3-26CF81D585A6}" type="presOf" srcId="{C2B94BF2-980B-4B50-860B-05E82905AEA8}" destId="{20C8F965-4052-4E81-8A98-54F40E2719F3}" srcOrd="1" destOrd="0" presId="urn:microsoft.com/office/officeart/2005/8/layout/process4"/>
    <dgm:cxn modelId="{227E5124-5D33-4342-92F8-650499FD6066}" srcId="{C2B94BF2-980B-4B50-860B-05E82905AEA8}" destId="{B65ACE40-7062-4DA8-837F-D523EBA3F8CA}" srcOrd="0" destOrd="0" parTransId="{46048855-04B0-4F3F-B85F-88399A9E9181}" sibTransId="{ACA1DA70-269C-4A29-99D3-456A856FE0FB}"/>
    <dgm:cxn modelId="{7D465B22-A158-4E10-8E3F-07C8F52D2598}" srcId="{1622EB69-5C23-4D6D-B42B-C01EF0EC40DC}" destId="{03810B92-88ED-4B14-BC74-2D9D0852E1E7}" srcOrd="2" destOrd="0" parTransId="{796F0E0F-2C06-4B34-B19C-71586D010F55}" sibTransId="{26B365F3-ABAD-4594-B9B5-401B5D4A8FBB}"/>
    <dgm:cxn modelId="{665D4BD6-C398-4E40-A697-01CE90C65164}" type="presOf" srcId="{566463F5-7E5D-4A04-8C3E-6FE898313D43}" destId="{EC93162A-74DF-4E97-A4FA-235BAF1C10F2}" srcOrd="0" destOrd="0" presId="urn:microsoft.com/office/officeart/2005/8/layout/process4"/>
    <dgm:cxn modelId="{73832303-1941-4EDF-BBB5-41D2DBF9A354}" type="presOf" srcId="{03810B92-88ED-4B14-BC74-2D9D0852E1E7}" destId="{B4166518-8D60-4BB0-AF4C-EF808093D26F}" srcOrd="1" destOrd="0" presId="urn:microsoft.com/office/officeart/2005/8/layout/process4"/>
    <dgm:cxn modelId="{EDE0EF44-6DAA-4241-8111-1D0F26FDD7A0}" type="presOf" srcId="{6D13A9D4-BC45-45D4-B17E-61F0D91B9756}" destId="{0AB859A0-F8D4-42B4-8438-C44050193164}" srcOrd="0" destOrd="0" presId="urn:microsoft.com/office/officeart/2005/8/layout/process4"/>
    <dgm:cxn modelId="{52033D36-84EE-4059-9A7E-F3786D0533CE}" srcId="{1622EB69-5C23-4D6D-B42B-C01EF0EC40DC}" destId="{92B4A602-21F2-491B-B405-61332E83C912}" srcOrd="3" destOrd="0" parTransId="{6C38A636-53CC-4547-8D6E-2D0254E94255}" sibTransId="{FD42C38D-65CA-4F49-B9C9-C47055A6D59F}"/>
    <dgm:cxn modelId="{5F202BC8-1816-4F41-949A-C517B0B6E451}" type="presOf" srcId="{C2B94BF2-980B-4B50-860B-05E82905AEA8}" destId="{EB1062DD-2D03-4F47-83F1-5B3998B506C6}" srcOrd="0" destOrd="0" presId="urn:microsoft.com/office/officeart/2005/8/layout/process4"/>
    <dgm:cxn modelId="{B952B191-6656-41C9-91EE-4CC7B7D42E25}" type="presOf" srcId="{1622EB69-5C23-4D6D-B42B-C01EF0EC40DC}" destId="{297AFD09-6F95-44D1-AD88-2ABEF083179C}" srcOrd="0" destOrd="0" presId="urn:microsoft.com/office/officeart/2005/8/layout/process4"/>
    <dgm:cxn modelId="{EB1E1CBE-E247-46AB-92B0-20C1A6E5F227}" type="presOf" srcId="{03810B92-88ED-4B14-BC74-2D9D0852E1E7}" destId="{4AFE2EF1-B22C-47A6-9A1B-1685891FE8A9}" srcOrd="0" destOrd="0" presId="urn:microsoft.com/office/officeart/2005/8/layout/process4"/>
    <dgm:cxn modelId="{3A7DD9C8-FF9E-4C81-8204-EF9F379D08AC}" srcId="{03810B92-88ED-4B14-BC74-2D9D0852E1E7}" destId="{40B3A4C7-9EB3-4A0A-ABC1-DB4420ACE52A}" srcOrd="1" destOrd="0" parTransId="{BBF31E98-A643-438B-A69D-65A2AC2755BD}" sibTransId="{A3D340A1-E90E-4AAB-8BFE-A59DC5C7AD38}"/>
    <dgm:cxn modelId="{425D0119-089C-4414-A04E-AC2DCD6A3FE9}" type="presParOf" srcId="{297AFD09-6F95-44D1-AD88-2ABEF083179C}" destId="{92B6EA52-B3F9-4095-B643-69FCEC92386B}" srcOrd="0" destOrd="0" presId="urn:microsoft.com/office/officeart/2005/8/layout/process4"/>
    <dgm:cxn modelId="{E8D4EF68-1546-4BF6-818A-0FDAAD069D74}" type="presParOf" srcId="{92B6EA52-B3F9-4095-B643-69FCEC92386B}" destId="{996891BE-02F4-467C-9B40-E6CEB99E7AC1}" srcOrd="0" destOrd="0" presId="urn:microsoft.com/office/officeart/2005/8/layout/process4"/>
    <dgm:cxn modelId="{710467D2-E96E-469E-93F8-66136EF16BC0}" type="presParOf" srcId="{92B6EA52-B3F9-4095-B643-69FCEC92386B}" destId="{68AFCC53-4FF1-4D43-BB19-D85E839D314B}" srcOrd="1" destOrd="0" presId="urn:microsoft.com/office/officeart/2005/8/layout/process4"/>
    <dgm:cxn modelId="{684E3379-E668-4ABC-8E5C-69CDE683136E}" type="presParOf" srcId="{92B6EA52-B3F9-4095-B643-69FCEC92386B}" destId="{EB32362A-1582-418A-A2EF-C49630A3004D}" srcOrd="2" destOrd="0" presId="urn:microsoft.com/office/officeart/2005/8/layout/process4"/>
    <dgm:cxn modelId="{B6EBC19C-BDA2-4A47-BC9F-0410BFCEDBE4}" type="presParOf" srcId="{EB32362A-1582-418A-A2EF-C49630A3004D}" destId="{48362338-628E-49CB-AD4F-143D179A5542}" srcOrd="0" destOrd="0" presId="urn:microsoft.com/office/officeart/2005/8/layout/process4"/>
    <dgm:cxn modelId="{4E6A5E88-6281-4850-9271-14C6ED7F3E8B}" type="presParOf" srcId="{EB32362A-1582-418A-A2EF-C49630A3004D}" destId="{904410B2-0075-477C-8540-241D33601DBA}" srcOrd="1" destOrd="0" presId="urn:microsoft.com/office/officeart/2005/8/layout/process4"/>
    <dgm:cxn modelId="{EF747A13-C0FF-413C-9FEA-49A31CF553CE}" type="presParOf" srcId="{297AFD09-6F95-44D1-AD88-2ABEF083179C}" destId="{02F0ABA9-FA31-43BE-962A-5C37AB4783A5}" srcOrd="1" destOrd="0" presId="urn:microsoft.com/office/officeart/2005/8/layout/process4"/>
    <dgm:cxn modelId="{2019FE85-5346-4C27-B8E6-28B6AD032BEE}" type="presParOf" srcId="{297AFD09-6F95-44D1-AD88-2ABEF083179C}" destId="{93A64D9F-DE94-43A7-BE99-8A3A4359BF98}" srcOrd="2" destOrd="0" presId="urn:microsoft.com/office/officeart/2005/8/layout/process4"/>
    <dgm:cxn modelId="{DCD37989-668E-4551-99D6-F406CAC83C8C}" type="presParOf" srcId="{93A64D9F-DE94-43A7-BE99-8A3A4359BF98}" destId="{4AFE2EF1-B22C-47A6-9A1B-1685891FE8A9}" srcOrd="0" destOrd="0" presId="urn:microsoft.com/office/officeart/2005/8/layout/process4"/>
    <dgm:cxn modelId="{B83CB37D-86E4-4FE4-AA98-ED9C1395C7AF}" type="presParOf" srcId="{93A64D9F-DE94-43A7-BE99-8A3A4359BF98}" destId="{B4166518-8D60-4BB0-AF4C-EF808093D26F}" srcOrd="1" destOrd="0" presId="urn:microsoft.com/office/officeart/2005/8/layout/process4"/>
    <dgm:cxn modelId="{2AC6AF01-05BD-4474-9001-81DF52CE73AD}" type="presParOf" srcId="{93A64D9F-DE94-43A7-BE99-8A3A4359BF98}" destId="{F67EE94A-7AD2-4CAD-8278-4362DE3FC4CD}" srcOrd="2" destOrd="0" presId="urn:microsoft.com/office/officeart/2005/8/layout/process4"/>
    <dgm:cxn modelId="{6E930703-C91C-4061-B405-C83A555EBDD5}" type="presParOf" srcId="{F67EE94A-7AD2-4CAD-8278-4362DE3FC4CD}" destId="{96E6041B-BB0F-478F-8855-7FAA04C325E4}" srcOrd="0" destOrd="0" presId="urn:microsoft.com/office/officeart/2005/8/layout/process4"/>
    <dgm:cxn modelId="{BDB402B8-3259-42D3-9B44-287986F40AD9}" type="presParOf" srcId="{F67EE94A-7AD2-4CAD-8278-4362DE3FC4CD}" destId="{30763D95-A3A7-4E29-AB01-B182C1EDE84C}" srcOrd="1" destOrd="0" presId="urn:microsoft.com/office/officeart/2005/8/layout/process4"/>
    <dgm:cxn modelId="{A2D95BB6-72E9-4D73-A75E-2989018D166F}" type="presParOf" srcId="{297AFD09-6F95-44D1-AD88-2ABEF083179C}" destId="{5E4F0453-CB44-4BA7-9FE0-E03D636A0490}" srcOrd="3" destOrd="0" presId="urn:microsoft.com/office/officeart/2005/8/layout/process4"/>
    <dgm:cxn modelId="{C849E608-AD0B-4C2C-B826-4ACC54A0B0EE}" type="presParOf" srcId="{297AFD09-6F95-44D1-AD88-2ABEF083179C}" destId="{D5560846-33C6-42E6-A77D-C965B306C344}" srcOrd="4" destOrd="0" presId="urn:microsoft.com/office/officeart/2005/8/layout/process4"/>
    <dgm:cxn modelId="{937B15E3-E3CB-48F3-97CF-BE21E52C3FE3}" type="presParOf" srcId="{D5560846-33C6-42E6-A77D-C965B306C344}" destId="{36435692-0971-41A5-A4EE-1C35024D2969}" srcOrd="0" destOrd="0" presId="urn:microsoft.com/office/officeart/2005/8/layout/process4"/>
    <dgm:cxn modelId="{E883FFB1-E546-4911-97A8-DCB3F862FDF2}" type="presParOf" srcId="{D5560846-33C6-42E6-A77D-C965B306C344}" destId="{9CD08959-232C-4069-8D37-B70ABBB6705E}" srcOrd="1" destOrd="0" presId="urn:microsoft.com/office/officeart/2005/8/layout/process4"/>
    <dgm:cxn modelId="{1F380056-99D0-4FE4-AC5C-63BE8AC7FED7}" type="presParOf" srcId="{D5560846-33C6-42E6-A77D-C965B306C344}" destId="{07748EF5-974C-4D74-8E6C-18D6D9429F69}" srcOrd="2" destOrd="0" presId="urn:microsoft.com/office/officeart/2005/8/layout/process4"/>
    <dgm:cxn modelId="{C5AE9369-C492-480A-A755-0D958FDBC09C}" type="presParOf" srcId="{07748EF5-974C-4D74-8E6C-18D6D9429F69}" destId="{0AB859A0-F8D4-42B4-8438-C44050193164}" srcOrd="0" destOrd="0" presId="urn:microsoft.com/office/officeart/2005/8/layout/process4"/>
    <dgm:cxn modelId="{08D0E31A-C666-4F7D-AF62-F556A6C3387E}" type="presParOf" srcId="{07748EF5-974C-4D74-8E6C-18D6D9429F69}" destId="{EC93162A-74DF-4E97-A4FA-235BAF1C10F2}" srcOrd="1" destOrd="0" presId="urn:microsoft.com/office/officeart/2005/8/layout/process4"/>
    <dgm:cxn modelId="{F46C849D-B569-40D3-83F9-D00B28EF178F}" type="presParOf" srcId="{297AFD09-6F95-44D1-AD88-2ABEF083179C}" destId="{CABC05FF-C500-4EF0-B546-5B06D9E974AA}" srcOrd="5" destOrd="0" presId="urn:microsoft.com/office/officeart/2005/8/layout/process4"/>
    <dgm:cxn modelId="{2C3618C2-E995-4B18-8AFE-95BFFA9C78F2}" type="presParOf" srcId="{297AFD09-6F95-44D1-AD88-2ABEF083179C}" destId="{4041608A-D13A-4BE0-B2DB-23170DFE3C28}" srcOrd="6" destOrd="0" presId="urn:microsoft.com/office/officeart/2005/8/layout/process4"/>
    <dgm:cxn modelId="{05602520-A5AD-4000-B96A-D23B15D91AC0}" type="presParOf" srcId="{4041608A-D13A-4BE0-B2DB-23170DFE3C28}" destId="{EB1062DD-2D03-4F47-83F1-5B3998B506C6}" srcOrd="0" destOrd="0" presId="urn:microsoft.com/office/officeart/2005/8/layout/process4"/>
    <dgm:cxn modelId="{1A64560F-D91C-4248-A342-7E392181484A}" type="presParOf" srcId="{4041608A-D13A-4BE0-B2DB-23170DFE3C28}" destId="{20C8F965-4052-4E81-8A98-54F40E2719F3}" srcOrd="1" destOrd="0" presId="urn:microsoft.com/office/officeart/2005/8/layout/process4"/>
    <dgm:cxn modelId="{EF89F8B3-79F0-4FCD-AFE6-8B5B373923B6}" type="presParOf" srcId="{4041608A-D13A-4BE0-B2DB-23170DFE3C28}" destId="{EF231518-2DCF-4501-B5BD-730A615CD555}" srcOrd="2" destOrd="0" presId="urn:microsoft.com/office/officeart/2005/8/layout/process4"/>
    <dgm:cxn modelId="{5100158B-4057-4563-8C67-88A546B68638}" type="presParOf" srcId="{EF231518-2DCF-4501-B5BD-730A615CD555}" destId="{E9BB95F7-755D-4C81-B471-F3BD54EC3313}" srcOrd="0" destOrd="0" presId="urn:microsoft.com/office/officeart/2005/8/layout/process4"/>
    <dgm:cxn modelId="{505BC19E-1409-493C-B404-84ECD40BBEFE}" type="presParOf" srcId="{EF231518-2DCF-4501-B5BD-730A615CD555}" destId="{BF38EDA1-AE6B-4431-B8F2-7341191C5C8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22EB69-5C23-4D6D-B42B-C01EF0EC40DC}"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C2B94BF2-980B-4B50-860B-05E82905AEA8}">
      <dgm:prSet phldrT="[Text]" custT="1"/>
      <dgm:spPr/>
      <dgm:t>
        <a:bodyPr/>
        <a:lstStyle/>
        <a:p>
          <a:r>
            <a:rPr lang="en-US" sz="2400" dirty="0" smtClean="0">
              <a:latin typeface="Arial Black" pitchFamily="34" charset="0"/>
            </a:rPr>
            <a:t>The Need/Motivation</a:t>
          </a:r>
          <a:endParaRPr lang="en-US" sz="2400" dirty="0">
            <a:latin typeface="Arial Black" pitchFamily="34" charset="0"/>
          </a:endParaRPr>
        </a:p>
      </dgm:t>
    </dgm:pt>
    <dgm:pt modelId="{BEBE8C2B-78C2-4644-BDA6-92D75E203C0D}" type="parTrans" cxnId="{682B44A8-EF3E-4826-B335-396EABE78300}">
      <dgm:prSet/>
      <dgm:spPr/>
      <dgm:t>
        <a:bodyPr/>
        <a:lstStyle/>
        <a:p>
          <a:endParaRPr lang="en-US"/>
        </a:p>
      </dgm:t>
    </dgm:pt>
    <dgm:pt modelId="{AB9CE49C-5DEF-454B-BB22-4FF57C951DF9}" type="sibTrans" cxnId="{682B44A8-EF3E-4826-B335-396EABE78300}">
      <dgm:prSet/>
      <dgm:spPr/>
      <dgm:t>
        <a:bodyPr/>
        <a:lstStyle/>
        <a:p>
          <a:endParaRPr lang="en-US"/>
        </a:p>
      </dgm:t>
    </dgm:pt>
    <dgm:pt modelId="{B65ACE40-7062-4DA8-837F-D523EBA3F8CA}">
      <dgm:prSet phldrT="[Text]"/>
      <dgm:spPr/>
      <dgm:t>
        <a:bodyPr/>
        <a:lstStyle/>
        <a:p>
          <a:r>
            <a:rPr lang="en-US" dirty="0" smtClean="0">
              <a:latin typeface="Arial Black" pitchFamily="34" charset="0"/>
            </a:rPr>
            <a:t>Goals</a:t>
          </a:r>
          <a:endParaRPr lang="en-US" dirty="0">
            <a:latin typeface="Arial Black" pitchFamily="34" charset="0"/>
          </a:endParaRPr>
        </a:p>
      </dgm:t>
    </dgm:pt>
    <dgm:pt modelId="{46048855-04B0-4F3F-B85F-88399A9E9181}" type="parTrans" cxnId="{227E5124-5D33-4342-92F8-650499FD6066}">
      <dgm:prSet/>
      <dgm:spPr/>
      <dgm:t>
        <a:bodyPr/>
        <a:lstStyle/>
        <a:p>
          <a:endParaRPr lang="en-US"/>
        </a:p>
      </dgm:t>
    </dgm:pt>
    <dgm:pt modelId="{ACA1DA70-269C-4A29-99D3-456A856FE0FB}" type="sibTrans" cxnId="{227E5124-5D33-4342-92F8-650499FD6066}">
      <dgm:prSet/>
      <dgm:spPr/>
      <dgm:t>
        <a:bodyPr/>
        <a:lstStyle/>
        <a:p>
          <a:endParaRPr lang="en-US"/>
        </a:p>
      </dgm:t>
    </dgm:pt>
    <dgm:pt modelId="{0434424E-6526-42E1-903A-38C3D953DA89}">
      <dgm:prSet phldrT="[Text]"/>
      <dgm:spPr/>
      <dgm:t>
        <a:bodyPr/>
        <a:lstStyle/>
        <a:p>
          <a:r>
            <a:rPr lang="en-US" dirty="0" smtClean="0">
              <a:latin typeface="Arial Black" pitchFamily="34" charset="0"/>
            </a:rPr>
            <a:t>Gaps in Knowledge/Capability</a:t>
          </a:r>
        </a:p>
      </dgm:t>
    </dgm:pt>
    <dgm:pt modelId="{169A770E-3A9D-47C2-B431-92DC68AE37F5}" type="parTrans" cxnId="{78E80870-0872-40D5-A9D0-C314BC62EEEF}">
      <dgm:prSet/>
      <dgm:spPr/>
      <dgm:t>
        <a:bodyPr/>
        <a:lstStyle/>
        <a:p>
          <a:endParaRPr lang="en-US"/>
        </a:p>
      </dgm:t>
    </dgm:pt>
    <dgm:pt modelId="{82131E8D-E63D-4056-8E9A-A39338839137}" type="sibTrans" cxnId="{78E80870-0872-40D5-A9D0-C314BC62EEEF}">
      <dgm:prSet/>
      <dgm:spPr/>
      <dgm:t>
        <a:bodyPr/>
        <a:lstStyle/>
        <a:p>
          <a:endParaRPr lang="en-US"/>
        </a:p>
      </dgm:t>
    </dgm:pt>
    <dgm:pt modelId="{F5930013-C956-4E99-B35D-E3BFF26126C9}">
      <dgm:prSet phldrT="[Text]" custT="1"/>
      <dgm:spPr/>
      <dgm:t>
        <a:bodyPr/>
        <a:lstStyle/>
        <a:p>
          <a:r>
            <a:rPr lang="en-US" sz="2400" dirty="0" smtClean="0">
              <a:latin typeface="Arial Black" pitchFamily="34" charset="0"/>
            </a:rPr>
            <a:t>New Knowledge/Capability</a:t>
          </a:r>
        </a:p>
      </dgm:t>
    </dgm:pt>
    <dgm:pt modelId="{24587C80-DF63-4CC8-A490-ADFE6AAB10D2}" type="parTrans" cxnId="{756F871F-0070-4E7E-805B-2A748B9D3C90}">
      <dgm:prSet/>
      <dgm:spPr/>
      <dgm:t>
        <a:bodyPr/>
        <a:lstStyle/>
        <a:p>
          <a:endParaRPr lang="en-US"/>
        </a:p>
      </dgm:t>
    </dgm:pt>
    <dgm:pt modelId="{D47F57E1-0DC0-45B1-982B-5F70031388AF}" type="sibTrans" cxnId="{756F871F-0070-4E7E-805B-2A748B9D3C90}">
      <dgm:prSet/>
      <dgm:spPr/>
      <dgm:t>
        <a:bodyPr/>
        <a:lstStyle/>
        <a:p>
          <a:endParaRPr lang="en-US"/>
        </a:p>
      </dgm:t>
    </dgm:pt>
    <dgm:pt modelId="{6D13A9D4-BC45-45D4-B17E-61F0D91B9756}">
      <dgm:prSet phldrT="[Text]"/>
      <dgm:spPr/>
      <dgm:t>
        <a:bodyPr/>
        <a:lstStyle/>
        <a:p>
          <a:r>
            <a:rPr lang="en-US" dirty="0" smtClean="0">
              <a:latin typeface="Arial Black" pitchFamily="34" charset="0"/>
            </a:rPr>
            <a:t>Hypotheses/Challenges</a:t>
          </a:r>
        </a:p>
      </dgm:t>
    </dgm:pt>
    <dgm:pt modelId="{6C81DB19-6ECE-4211-839F-E07E28B3A55C}" type="parTrans" cxnId="{2EE3DA9C-E0E7-4E73-AA95-2F169E261E87}">
      <dgm:prSet/>
      <dgm:spPr/>
      <dgm:t>
        <a:bodyPr/>
        <a:lstStyle/>
        <a:p>
          <a:endParaRPr lang="en-US"/>
        </a:p>
      </dgm:t>
    </dgm:pt>
    <dgm:pt modelId="{73EF1899-8262-4029-8837-FEE8C20C4FFA}" type="sibTrans" cxnId="{2EE3DA9C-E0E7-4E73-AA95-2F169E261E87}">
      <dgm:prSet/>
      <dgm:spPr/>
      <dgm:t>
        <a:bodyPr/>
        <a:lstStyle/>
        <a:p>
          <a:endParaRPr lang="en-US"/>
        </a:p>
      </dgm:t>
    </dgm:pt>
    <dgm:pt modelId="{566463F5-7E5D-4A04-8C3E-6FE898313D43}">
      <dgm:prSet phldrT="[Text]"/>
      <dgm:spPr/>
      <dgm:t>
        <a:bodyPr/>
        <a:lstStyle/>
        <a:p>
          <a:r>
            <a:rPr lang="en-US" dirty="0" smtClean="0">
              <a:latin typeface="Arial Black" pitchFamily="34" charset="0"/>
            </a:rPr>
            <a:t>Research Questions/Capabilities</a:t>
          </a:r>
        </a:p>
      </dgm:t>
    </dgm:pt>
    <dgm:pt modelId="{8389E53D-23FA-4D86-987B-5EE5EA59455A}" type="parTrans" cxnId="{B99530D7-63A3-4F92-819A-CF99973904BE}">
      <dgm:prSet/>
      <dgm:spPr/>
      <dgm:t>
        <a:bodyPr/>
        <a:lstStyle/>
        <a:p>
          <a:endParaRPr lang="en-US"/>
        </a:p>
      </dgm:t>
    </dgm:pt>
    <dgm:pt modelId="{D9E8A1BB-F28A-4DDE-9C6D-95CD575067BB}" type="sibTrans" cxnId="{B99530D7-63A3-4F92-819A-CF99973904BE}">
      <dgm:prSet/>
      <dgm:spPr/>
      <dgm:t>
        <a:bodyPr/>
        <a:lstStyle/>
        <a:p>
          <a:endParaRPr lang="en-US"/>
        </a:p>
      </dgm:t>
    </dgm:pt>
    <dgm:pt modelId="{03810B92-88ED-4B14-BC74-2D9D0852E1E7}">
      <dgm:prSet phldrT="[Text]" custT="1"/>
      <dgm:spPr/>
      <dgm:t>
        <a:bodyPr/>
        <a:lstStyle/>
        <a:p>
          <a:r>
            <a:rPr lang="en-US" sz="2400" dirty="0" smtClean="0">
              <a:latin typeface="Arial Black" pitchFamily="34" charset="0"/>
            </a:rPr>
            <a:t>Approach</a:t>
          </a:r>
        </a:p>
      </dgm:t>
    </dgm:pt>
    <dgm:pt modelId="{796F0E0F-2C06-4B34-B19C-71586D010F55}" type="parTrans" cxnId="{7D465B22-A158-4E10-8E3F-07C8F52D2598}">
      <dgm:prSet/>
      <dgm:spPr/>
      <dgm:t>
        <a:bodyPr/>
        <a:lstStyle/>
        <a:p>
          <a:endParaRPr lang="en-US"/>
        </a:p>
      </dgm:t>
    </dgm:pt>
    <dgm:pt modelId="{26B365F3-ABAD-4594-B9B5-401B5D4A8FBB}" type="sibTrans" cxnId="{7D465B22-A158-4E10-8E3F-07C8F52D2598}">
      <dgm:prSet/>
      <dgm:spPr/>
      <dgm:t>
        <a:bodyPr/>
        <a:lstStyle/>
        <a:p>
          <a:endParaRPr lang="en-US"/>
        </a:p>
      </dgm:t>
    </dgm:pt>
    <dgm:pt modelId="{BCE82BDF-F636-4322-BB29-746BAC3EBBE3}">
      <dgm:prSet phldrT="[Text]"/>
      <dgm:spPr/>
      <dgm:t>
        <a:bodyPr/>
        <a:lstStyle/>
        <a:p>
          <a:r>
            <a:rPr lang="en-US" dirty="0" smtClean="0">
              <a:latin typeface="Arial Black" pitchFamily="34" charset="0"/>
            </a:rPr>
            <a:t>Objectives/Specific Aims</a:t>
          </a:r>
        </a:p>
      </dgm:t>
    </dgm:pt>
    <dgm:pt modelId="{4CB9106B-59CA-4028-901F-12758165C6D9}" type="parTrans" cxnId="{F7B2AA05-C371-468B-8F72-675BF83E965C}">
      <dgm:prSet/>
      <dgm:spPr/>
      <dgm:t>
        <a:bodyPr/>
        <a:lstStyle/>
        <a:p>
          <a:endParaRPr lang="en-US"/>
        </a:p>
      </dgm:t>
    </dgm:pt>
    <dgm:pt modelId="{ED82A052-5568-4E95-97F2-BBB20D7EF643}" type="sibTrans" cxnId="{F7B2AA05-C371-468B-8F72-675BF83E965C}">
      <dgm:prSet/>
      <dgm:spPr/>
      <dgm:t>
        <a:bodyPr/>
        <a:lstStyle/>
        <a:p>
          <a:endParaRPr lang="en-US"/>
        </a:p>
      </dgm:t>
    </dgm:pt>
    <dgm:pt modelId="{40B3A4C7-9EB3-4A0A-ABC1-DB4420ACE52A}">
      <dgm:prSet phldrT="[Text]"/>
      <dgm:spPr/>
      <dgm:t>
        <a:bodyPr/>
        <a:lstStyle/>
        <a:p>
          <a:r>
            <a:rPr lang="en-US" dirty="0" smtClean="0">
              <a:latin typeface="Arial Black" pitchFamily="34" charset="0"/>
            </a:rPr>
            <a:t>How it’s Different</a:t>
          </a:r>
        </a:p>
      </dgm:t>
    </dgm:pt>
    <dgm:pt modelId="{BBF31E98-A643-438B-A69D-65A2AC2755BD}" type="parTrans" cxnId="{3A7DD9C8-FF9E-4C81-8204-EF9F379D08AC}">
      <dgm:prSet/>
      <dgm:spPr/>
      <dgm:t>
        <a:bodyPr/>
        <a:lstStyle/>
        <a:p>
          <a:endParaRPr lang="en-US"/>
        </a:p>
      </dgm:t>
    </dgm:pt>
    <dgm:pt modelId="{A3D340A1-E90E-4AAB-8BFE-A59DC5C7AD38}" type="sibTrans" cxnId="{3A7DD9C8-FF9E-4C81-8204-EF9F379D08AC}">
      <dgm:prSet/>
      <dgm:spPr/>
      <dgm:t>
        <a:bodyPr/>
        <a:lstStyle/>
        <a:p>
          <a:endParaRPr lang="en-US"/>
        </a:p>
      </dgm:t>
    </dgm:pt>
    <dgm:pt modelId="{92B4A602-21F2-491B-B405-61332E83C912}">
      <dgm:prSet phldrT="[Text]" custT="1"/>
      <dgm:spPr/>
      <dgm:t>
        <a:bodyPr/>
        <a:lstStyle/>
        <a:p>
          <a:r>
            <a:rPr lang="en-US" sz="2400" dirty="0" smtClean="0">
              <a:latin typeface="Arial Black" pitchFamily="34" charset="0"/>
            </a:rPr>
            <a:t>Significance</a:t>
          </a:r>
        </a:p>
      </dgm:t>
    </dgm:pt>
    <dgm:pt modelId="{6C38A636-53CC-4547-8D6E-2D0254E94255}" type="parTrans" cxnId="{52033D36-84EE-4059-9A7E-F3786D0533CE}">
      <dgm:prSet/>
      <dgm:spPr/>
      <dgm:t>
        <a:bodyPr/>
        <a:lstStyle/>
        <a:p>
          <a:endParaRPr lang="en-US"/>
        </a:p>
      </dgm:t>
    </dgm:pt>
    <dgm:pt modelId="{FD42C38D-65CA-4F49-B9C9-C47055A6D59F}" type="sibTrans" cxnId="{52033D36-84EE-4059-9A7E-F3786D0533CE}">
      <dgm:prSet/>
      <dgm:spPr/>
      <dgm:t>
        <a:bodyPr/>
        <a:lstStyle/>
        <a:p>
          <a:endParaRPr lang="en-US"/>
        </a:p>
      </dgm:t>
    </dgm:pt>
    <dgm:pt modelId="{F37074B5-F719-4E34-8D49-71F3519F0D41}">
      <dgm:prSet phldrT="[Text]"/>
      <dgm:spPr/>
      <dgm:t>
        <a:bodyPr/>
        <a:lstStyle/>
        <a:p>
          <a:r>
            <a:rPr lang="en-US" dirty="0" smtClean="0">
              <a:latin typeface="Arial Black" pitchFamily="34" charset="0"/>
            </a:rPr>
            <a:t>Outcomes</a:t>
          </a:r>
        </a:p>
      </dgm:t>
    </dgm:pt>
    <dgm:pt modelId="{872A5E04-EA3F-4190-ABF1-E4312A52F117}" type="parTrans" cxnId="{3404D5BF-CF8C-4611-8508-6ADE5BC8D4BB}">
      <dgm:prSet/>
      <dgm:spPr/>
      <dgm:t>
        <a:bodyPr/>
        <a:lstStyle/>
        <a:p>
          <a:endParaRPr lang="en-US"/>
        </a:p>
      </dgm:t>
    </dgm:pt>
    <dgm:pt modelId="{15E61F40-1AB5-4C7E-8A0F-E636E9D6F8FD}" type="sibTrans" cxnId="{3404D5BF-CF8C-4611-8508-6ADE5BC8D4BB}">
      <dgm:prSet/>
      <dgm:spPr/>
      <dgm:t>
        <a:bodyPr/>
        <a:lstStyle/>
        <a:p>
          <a:endParaRPr lang="en-US"/>
        </a:p>
      </dgm:t>
    </dgm:pt>
    <dgm:pt modelId="{A207B8B5-8B77-4EC9-A804-948BB0DEC3B2}">
      <dgm:prSet phldrT="[Text]"/>
      <dgm:spPr/>
      <dgm:t>
        <a:bodyPr/>
        <a:lstStyle/>
        <a:p>
          <a:r>
            <a:rPr lang="en-US" dirty="0" smtClean="0">
              <a:latin typeface="Arial Black" pitchFamily="34" charset="0"/>
            </a:rPr>
            <a:t>Impact</a:t>
          </a:r>
        </a:p>
      </dgm:t>
    </dgm:pt>
    <dgm:pt modelId="{88D7FE4B-1C9C-4DE7-BB72-ECEC78D9A48F}" type="parTrans" cxnId="{1B7A3EC2-98B1-4D6A-854F-5CC646310C82}">
      <dgm:prSet/>
      <dgm:spPr/>
      <dgm:t>
        <a:bodyPr/>
        <a:lstStyle/>
        <a:p>
          <a:endParaRPr lang="en-US"/>
        </a:p>
      </dgm:t>
    </dgm:pt>
    <dgm:pt modelId="{257E721C-0297-45AB-A190-A0F6305A2B68}" type="sibTrans" cxnId="{1B7A3EC2-98B1-4D6A-854F-5CC646310C82}">
      <dgm:prSet/>
      <dgm:spPr/>
      <dgm:t>
        <a:bodyPr/>
        <a:lstStyle/>
        <a:p>
          <a:endParaRPr lang="en-US"/>
        </a:p>
      </dgm:t>
    </dgm:pt>
    <dgm:pt modelId="{297AFD09-6F95-44D1-AD88-2ABEF083179C}" type="pres">
      <dgm:prSet presAssocID="{1622EB69-5C23-4D6D-B42B-C01EF0EC40DC}" presName="Name0" presStyleCnt="0">
        <dgm:presLayoutVars>
          <dgm:dir/>
          <dgm:animLvl val="lvl"/>
          <dgm:resizeHandles val="exact"/>
        </dgm:presLayoutVars>
      </dgm:prSet>
      <dgm:spPr/>
      <dgm:t>
        <a:bodyPr/>
        <a:lstStyle/>
        <a:p>
          <a:endParaRPr lang="en-US"/>
        </a:p>
      </dgm:t>
    </dgm:pt>
    <dgm:pt modelId="{92B6EA52-B3F9-4095-B643-69FCEC92386B}" type="pres">
      <dgm:prSet presAssocID="{92B4A602-21F2-491B-B405-61332E83C912}" presName="boxAndChildren" presStyleCnt="0"/>
      <dgm:spPr/>
      <dgm:t>
        <a:bodyPr/>
        <a:lstStyle/>
        <a:p>
          <a:endParaRPr lang="en-US"/>
        </a:p>
      </dgm:t>
    </dgm:pt>
    <dgm:pt modelId="{996891BE-02F4-467C-9B40-E6CEB99E7AC1}" type="pres">
      <dgm:prSet presAssocID="{92B4A602-21F2-491B-B405-61332E83C912}" presName="parentTextBox" presStyleLbl="node1" presStyleIdx="0" presStyleCnt="4"/>
      <dgm:spPr/>
      <dgm:t>
        <a:bodyPr/>
        <a:lstStyle/>
        <a:p>
          <a:endParaRPr lang="en-US"/>
        </a:p>
      </dgm:t>
    </dgm:pt>
    <dgm:pt modelId="{68AFCC53-4FF1-4D43-BB19-D85E839D314B}" type="pres">
      <dgm:prSet presAssocID="{92B4A602-21F2-491B-B405-61332E83C912}" presName="entireBox" presStyleLbl="node1" presStyleIdx="0" presStyleCnt="4"/>
      <dgm:spPr/>
      <dgm:t>
        <a:bodyPr/>
        <a:lstStyle/>
        <a:p>
          <a:endParaRPr lang="en-US"/>
        </a:p>
      </dgm:t>
    </dgm:pt>
    <dgm:pt modelId="{EB32362A-1582-418A-A2EF-C49630A3004D}" type="pres">
      <dgm:prSet presAssocID="{92B4A602-21F2-491B-B405-61332E83C912}" presName="descendantBox" presStyleCnt="0"/>
      <dgm:spPr/>
      <dgm:t>
        <a:bodyPr/>
        <a:lstStyle/>
        <a:p>
          <a:endParaRPr lang="en-US"/>
        </a:p>
      </dgm:t>
    </dgm:pt>
    <dgm:pt modelId="{48362338-628E-49CB-AD4F-143D179A5542}" type="pres">
      <dgm:prSet presAssocID="{F37074B5-F719-4E34-8D49-71F3519F0D41}" presName="childTextBox" presStyleLbl="fgAccFollowNode1" presStyleIdx="0" presStyleCnt="8" custLinFactNeighborX="-1961" custLinFactNeighborY="3803">
        <dgm:presLayoutVars>
          <dgm:bulletEnabled val="1"/>
        </dgm:presLayoutVars>
      </dgm:prSet>
      <dgm:spPr/>
      <dgm:t>
        <a:bodyPr/>
        <a:lstStyle/>
        <a:p>
          <a:endParaRPr lang="en-US"/>
        </a:p>
      </dgm:t>
    </dgm:pt>
    <dgm:pt modelId="{904410B2-0075-477C-8540-241D33601DBA}" type="pres">
      <dgm:prSet presAssocID="{A207B8B5-8B77-4EC9-A804-948BB0DEC3B2}" presName="childTextBox" presStyleLbl="fgAccFollowNode1" presStyleIdx="1" presStyleCnt="8" custScaleX="92467" custLinFactNeighborY="3803">
        <dgm:presLayoutVars>
          <dgm:bulletEnabled val="1"/>
        </dgm:presLayoutVars>
      </dgm:prSet>
      <dgm:spPr/>
      <dgm:t>
        <a:bodyPr/>
        <a:lstStyle/>
        <a:p>
          <a:endParaRPr lang="en-US"/>
        </a:p>
      </dgm:t>
    </dgm:pt>
    <dgm:pt modelId="{02F0ABA9-FA31-43BE-962A-5C37AB4783A5}" type="pres">
      <dgm:prSet presAssocID="{26B365F3-ABAD-4594-B9B5-401B5D4A8FBB}" presName="sp" presStyleCnt="0"/>
      <dgm:spPr/>
      <dgm:t>
        <a:bodyPr/>
        <a:lstStyle/>
        <a:p>
          <a:endParaRPr lang="en-US"/>
        </a:p>
      </dgm:t>
    </dgm:pt>
    <dgm:pt modelId="{93A64D9F-DE94-43A7-BE99-8A3A4359BF98}" type="pres">
      <dgm:prSet presAssocID="{03810B92-88ED-4B14-BC74-2D9D0852E1E7}" presName="arrowAndChildren" presStyleCnt="0"/>
      <dgm:spPr/>
      <dgm:t>
        <a:bodyPr/>
        <a:lstStyle/>
        <a:p>
          <a:endParaRPr lang="en-US"/>
        </a:p>
      </dgm:t>
    </dgm:pt>
    <dgm:pt modelId="{4AFE2EF1-B22C-47A6-9A1B-1685891FE8A9}" type="pres">
      <dgm:prSet presAssocID="{03810B92-88ED-4B14-BC74-2D9D0852E1E7}" presName="parentTextArrow" presStyleLbl="node1" presStyleIdx="0" presStyleCnt="4"/>
      <dgm:spPr/>
      <dgm:t>
        <a:bodyPr/>
        <a:lstStyle/>
        <a:p>
          <a:endParaRPr lang="en-US"/>
        </a:p>
      </dgm:t>
    </dgm:pt>
    <dgm:pt modelId="{B4166518-8D60-4BB0-AF4C-EF808093D26F}" type="pres">
      <dgm:prSet presAssocID="{03810B92-88ED-4B14-BC74-2D9D0852E1E7}" presName="arrow" presStyleLbl="node1" presStyleIdx="1" presStyleCnt="4"/>
      <dgm:spPr/>
      <dgm:t>
        <a:bodyPr/>
        <a:lstStyle/>
        <a:p>
          <a:endParaRPr lang="en-US"/>
        </a:p>
      </dgm:t>
    </dgm:pt>
    <dgm:pt modelId="{F67EE94A-7AD2-4CAD-8278-4362DE3FC4CD}" type="pres">
      <dgm:prSet presAssocID="{03810B92-88ED-4B14-BC74-2D9D0852E1E7}" presName="descendantArrow" presStyleCnt="0"/>
      <dgm:spPr/>
      <dgm:t>
        <a:bodyPr/>
        <a:lstStyle/>
        <a:p>
          <a:endParaRPr lang="en-US"/>
        </a:p>
      </dgm:t>
    </dgm:pt>
    <dgm:pt modelId="{96E6041B-BB0F-478F-8855-7FAA04C325E4}" type="pres">
      <dgm:prSet presAssocID="{BCE82BDF-F636-4322-BB29-746BAC3EBBE3}" presName="childTextArrow" presStyleLbl="fgAccFollowNode1" presStyleIdx="2" presStyleCnt="8">
        <dgm:presLayoutVars>
          <dgm:bulletEnabled val="1"/>
        </dgm:presLayoutVars>
      </dgm:prSet>
      <dgm:spPr/>
      <dgm:t>
        <a:bodyPr/>
        <a:lstStyle/>
        <a:p>
          <a:endParaRPr lang="en-US"/>
        </a:p>
      </dgm:t>
    </dgm:pt>
    <dgm:pt modelId="{30763D95-A3A7-4E29-AB01-B182C1EDE84C}" type="pres">
      <dgm:prSet presAssocID="{40B3A4C7-9EB3-4A0A-ABC1-DB4420ACE52A}" presName="childTextArrow" presStyleLbl="fgAccFollowNode1" presStyleIdx="3" presStyleCnt="8">
        <dgm:presLayoutVars>
          <dgm:bulletEnabled val="1"/>
        </dgm:presLayoutVars>
      </dgm:prSet>
      <dgm:spPr/>
      <dgm:t>
        <a:bodyPr/>
        <a:lstStyle/>
        <a:p>
          <a:endParaRPr lang="en-US"/>
        </a:p>
      </dgm:t>
    </dgm:pt>
    <dgm:pt modelId="{5E4F0453-CB44-4BA7-9FE0-E03D636A0490}" type="pres">
      <dgm:prSet presAssocID="{D47F57E1-0DC0-45B1-982B-5F70031388AF}" presName="sp" presStyleCnt="0"/>
      <dgm:spPr/>
      <dgm:t>
        <a:bodyPr/>
        <a:lstStyle/>
        <a:p>
          <a:endParaRPr lang="en-US"/>
        </a:p>
      </dgm:t>
    </dgm:pt>
    <dgm:pt modelId="{D5560846-33C6-42E6-A77D-C965B306C344}" type="pres">
      <dgm:prSet presAssocID="{F5930013-C956-4E99-B35D-E3BFF26126C9}" presName="arrowAndChildren" presStyleCnt="0"/>
      <dgm:spPr/>
      <dgm:t>
        <a:bodyPr/>
        <a:lstStyle/>
        <a:p>
          <a:endParaRPr lang="en-US"/>
        </a:p>
      </dgm:t>
    </dgm:pt>
    <dgm:pt modelId="{36435692-0971-41A5-A4EE-1C35024D2969}" type="pres">
      <dgm:prSet presAssocID="{F5930013-C956-4E99-B35D-E3BFF26126C9}" presName="parentTextArrow" presStyleLbl="node1" presStyleIdx="1" presStyleCnt="4"/>
      <dgm:spPr/>
      <dgm:t>
        <a:bodyPr/>
        <a:lstStyle/>
        <a:p>
          <a:endParaRPr lang="en-US"/>
        </a:p>
      </dgm:t>
    </dgm:pt>
    <dgm:pt modelId="{9CD08959-232C-4069-8D37-B70ABBB6705E}" type="pres">
      <dgm:prSet presAssocID="{F5930013-C956-4E99-B35D-E3BFF26126C9}" presName="arrow" presStyleLbl="node1" presStyleIdx="2" presStyleCnt="4"/>
      <dgm:spPr/>
      <dgm:t>
        <a:bodyPr/>
        <a:lstStyle/>
        <a:p>
          <a:endParaRPr lang="en-US"/>
        </a:p>
      </dgm:t>
    </dgm:pt>
    <dgm:pt modelId="{07748EF5-974C-4D74-8E6C-18D6D9429F69}" type="pres">
      <dgm:prSet presAssocID="{F5930013-C956-4E99-B35D-E3BFF26126C9}" presName="descendantArrow" presStyleCnt="0"/>
      <dgm:spPr/>
      <dgm:t>
        <a:bodyPr/>
        <a:lstStyle/>
        <a:p>
          <a:endParaRPr lang="en-US"/>
        </a:p>
      </dgm:t>
    </dgm:pt>
    <dgm:pt modelId="{0AB859A0-F8D4-42B4-8438-C44050193164}" type="pres">
      <dgm:prSet presAssocID="{6D13A9D4-BC45-45D4-B17E-61F0D91B9756}" presName="childTextArrow" presStyleLbl="fgAccFollowNode1" presStyleIdx="4" presStyleCnt="8">
        <dgm:presLayoutVars>
          <dgm:bulletEnabled val="1"/>
        </dgm:presLayoutVars>
      </dgm:prSet>
      <dgm:spPr/>
      <dgm:t>
        <a:bodyPr/>
        <a:lstStyle/>
        <a:p>
          <a:endParaRPr lang="en-US"/>
        </a:p>
      </dgm:t>
    </dgm:pt>
    <dgm:pt modelId="{EC93162A-74DF-4E97-A4FA-235BAF1C10F2}" type="pres">
      <dgm:prSet presAssocID="{566463F5-7E5D-4A04-8C3E-6FE898313D43}" presName="childTextArrow" presStyleLbl="fgAccFollowNode1" presStyleIdx="5" presStyleCnt="8">
        <dgm:presLayoutVars>
          <dgm:bulletEnabled val="1"/>
        </dgm:presLayoutVars>
      </dgm:prSet>
      <dgm:spPr/>
      <dgm:t>
        <a:bodyPr/>
        <a:lstStyle/>
        <a:p>
          <a:endParaRPr lang="en-US"/>
        </a:p>
      </dgm:t>
    </dgm:pt>
    <dgm:pt modelId="{CABC05FF-C500-4EF0-B546-5B06D9E974AA}" type="pres">
      <dgm:prSet presAssocID="{AB9CE49C-5DEF-454B-BB22-4FF57C951DF9}" presName="sp" presStyleCnt="0"/>
      <dgm:spPr/>
      <dgm:t>
        <a:bodyPr/>
        <a:lstStyle/>
        <a:p>
          <a:endParaRPr lang="en-US"/>
        </a:p>
      </dgm:t>
    </dgm:pt>
    <dgm:pt modelId="{4041608A-D13A-4BE0-B2DB-23170DFE3C28}" type="pres">
      <dgm:prSet presAssocID="{C2B94BF2-980B-4B50-860B-05E82905AEA8}" presName="arrowAndChildren" presStyleCnt="0"/>
      <dgm:spPr/>
      <dgm:t>
        <a:bodyPr/>
        <a:lstStyle/>
        <a:p>
          <a:endParaRPr lang="en-US"/>
        </a:p>
      </dgm:t>
    </dgm:pt>
    <dgm:pt modelId="{EB1062DD-2D03-4F47-83F1-5B3998B506C6}" type="pres">
      <dgm:prSet presAssocID="{C2B94BF2-980B-4B50-860B-05E82905AEA8}" presName="parentTextArrow" presStyleLbl="node1" presStyleIdx="2" presStyleCnt="4"/>
      <dgm:spPr/>
      <dgm:t>
        <a:bodyPr/>
        <a:lstStyle/>
        <a:p>
          <a:endParaRPr lang="en-US"/>
        </a:p>
      </dgm:t>
    </dgm:pt>
    <dgm:pt modelId="{20C8F965-4052-4E81-8A98-54F40E2719F3}" type="pres">
      <dgm:prSet presAssocID="{C2B94BF2-980B-4B50-860B-05E82905AEA8}" presName="arrow" presStyleLbl="node1" presStyleIdx="3" presStyleCnt="4"/>
      <dgm:spPr/>
      <dgm:t>
        <a:bodyPr/>
        <a:lstStyle/>
        <a:p>
          <a:endParaRPr lang="en-US"/>
        </a:p>
      </dgm:t>
    </dgm:pt>
    <dgm:pt modelId="{EF231518-2DCF-4501-B5BD-730A615CD555}" type="pres">
      <dgm:prSet presAssocID="{C2B94BF2-980B-4B50-860B-05E82905AEA8}" presName="descendantArrow" presStyleCnt="0"/>
      <dgm:spPr/>
      <dgm:t>
        <a:bodyPr/>
        <a:lstStyle/>
        <a:p>
          <a:endParaRPr lang="en-US"/>
        </a:p>
      </dgm:t>
    </dgm:pt>
    <dgm:pt modelId="{E9BB95F7-755D-4C81-B471-F3BD54EC3313}" type="pres">
      <dgm:prSet presAssocID="{B65ACE40-7062-4DA8-837F-D523EBA3F8CA}" presName="childTextArrow" presStyleLbl="fgAccFollowNode1" presStyleIdx="6" presStyleCnt="8">
        <dgm:presLayoutVars>
          <dgm:bulletEnabled val="1"/>
        </dgm:presLayoutVars>
      </dgm:prSet>
      <dgm:spPr/>
      <dgm:t>
        <a:bodyPr/>
        <a:lstStyle/>
        <a:p>
          <a:endParaRPr lang="en-US"/>
        </a:p>
      </dgm:t>
    </dgm:pt>
    <dgm:pt modelId="{BF38EDA1-AE6B-4431-B8F2-7341191C5C89}" type="pres">
      <dgm:prSet presAssocID="{0434424E-6526-42E1-903A-38C3D953DA89}" presName="childTextArrow" presStyleLbl="fgAccFollowNode1" presStyleIdx="7" presStyleCnt="8">
        <dgm:presLayoutVars>
          <dgm:bulletEnabled val="1"/>
        </dgm:presLayoutVars>
      </dgm:prSet>
      <dgm:spPr/>
      <dgm:t>
        <a:bodyPr/>
        <a:lstStyle/>
        <a:p>
          <a:endParaRPr lang="en-US"/>
        </a:p>
      </dgm:t>
    </dgm:pt>
  </dgm:ptLst>
  <dgm:cxnLst>
    <dgm:cxn modelId="{ECB4710C-0C3D-4C01-A05E-5DBD4B8980E2}" type="presOf" srcId="{BCE82BDF-F636-4322-BB29-746BAC3EBBE3}" destId="{96E6041B-BB0F-478F-8855-7FAA04C325E4}" srcOrd="0" destOrd="0" presId="urn:microsoft.com/office/officeart/2005/8/layout/process4"/>
    <dgm:cxn modelId="{6C24DF14-E618-4CE8-8115-5E8C666D8B53}" type="presOf" srcId="{F5930013-C956-4E99-B35D-E3BFF26126C9}" destId="{36435692-0971-41A5-A4EE-1C35024D2969}" srcOrd="0" destOrd="0" presId="urn:microsoft.com/office/officeart/2005/8/layout/process4"/>
    <dgm:cxn modelId="{396887F3-D382-4A16-988B-4D29FAB1B9F1}" type="presOf" srcId="{B65ACE40-7062-4DA8-837F-D523EBA3F8CA}" destId="{E9BB95F7-755D-4C81-B471-F3BD54EC3313}" srcOrd="0" destOrd="0" presId="urn:microsoft.com/office/officeart/2005/8/layout/process4"/>
    <dgm:cxn modelId="{81144509-FC78-4A21-B5ED-1606C4D0C738}" type="presOf" srcId="{03810B92-88ED-4B14-BC74-2D9D0852E1E7}" destId="{B4166518-8D60-4BB0-AF4C-EF808093D26F}" srcOrd="1" destOrd="0" presId="urn:microsoft.com/office/officeart/2005/8/layout/process4"/>
    <dgm:cxn modelId="{F5DFC55C-EEE5-4CD8-B63F-B6A944D70829}" type="presOf" srcId="{92B4A602-21F2-491B-B405-61332E83C912}" destId="{996891BE-02F4-467C-9B40-E6CEB99E7AC1}" srcOrd="0" destOrd="0" presId="urn:microsoft.com/office/officeart/2005/8/layout/process4"/>
    <dgm:cxn modelId="{1412AA99-D42F-4C81-BDD1-113ABB31B4F2}" type="presOf" srcId="{F5930013-C956-4E99-B35D-E3BFF26126C9}" destId="{9CD08959-232C-4069-8D37-B70ABBB6705E}" srcOrd="1" destOrd="0" presId="urn:microsoft.com/office/officeart/2005/8/layout/process4"/>
    <dgm:cxn modelId="{77170A46-04BD-4408-869B-35DD84EB69A9}" type="presOf" srcId="{C2B94BF2-980B-4B50-860B-05E82905AEA8}" destId="{20C8F965-4052-4E81-8A98-54F40E2719F3}" srcOrd="1" destOrd="0" presId="urn:microsoft.com/office/officeart/2005/8/layout/process4"/>
    <dgm:cxn modelId="{78E80870-0872-40D5-A9D0-C314BC62EEEF}" srcId="{C2B94BF2-980B-4B50-860B-05E82905AEA8}" destId="{0434424E-6526-42E1-903A-38C3D953DA89}" srcOrd="1" destOrd="0" parTransId="{169A770E-3A9D-47C2-B431-92DC68AE37F5}" sibTransId="{82131E8D-E63D-4056-8E9A-A39338839137}"/>
    <dgm:cxn modelId="{B80C7A2A-67D3-4991-B495-E1FA259303A2}" type="presOf" srcId="{0434424E-6526-42E1-903A-38C3D953DA89}" destId="{BF38EDA1-AE6B-4431-B8F2-7341191C5C89}" srcOrd="0" destOrd="0" presId="urn:microsoft.com/office/officeart/2005/8/layout/process4"/>
    <dgm:cxn modelId="{682B44A8-EF3E-4826-B335-396EABE78300}" srcId="{1622EB69-5C23-4D6D-B42B-C01EF0EC40DC}" destId="{C2B94BF2-980B-4B50-860B-05E82905AEA8}" srcOrd="0" destOrd="0" parTransId="{BEBE8C2B-78C2-4644-BDA6-92D75E203C0D}" sibTransId="{AB9CE49C-5DEF-454B-BB22-4FF57C951DF9}"/>
    <dgm:cxn modelId="{F7B2AA05-C371-468B-8F72-675BF83E965C}" srcId="{03810B92-88ED-4B14-BC74-2D9D0852E1E7}" destId="{BCE82BDF-F636-4322-BB29-746BAC3EBBE3}" srcOrd="0" destOrd="0" parTransId="{4CB9106B-59CA-4028-901F-12758165C6D9}" sibTransId="{ED82A052-5568-4E95-97F2-BBB20D7EF643}"/>
    <dgm:cxn modelId="{3404D5BF-CF8C-4611-8508-6ADE5BC8D4BB}" srcId="{92B4A602-21F2-491B-B405-61332E83C912}" destId="{F37074B5-F719-4E34-8D49-71F3519F0D41}" srcOrd="0" destOrd="0" parTransId="{872A5E04-EA3F-4190-ABF1-E4312A52F117}" sibTransId="{15E61F40-1AB5-4C7E-8A0F-E636E9D6F8FD}"/>
    <dgm:cxn modelId="{2EE3DA9C-E0E7-4E73-AA95-2F169E261E87}" srcId="{F5930013-C956-4E99-B35D-E3BFF26126C9}" destId="{6D13A9D4-BC45-45D4-B17E-61F0D91B9756}" srcOrd="0" destOrd="0" parTransId="{6C81DB19-6ECE-4211-839F-E07E28B3A55C}" sibTransId="{73EF1899-8262-4029-8837-FEE8C20C4FFA}"/>
    <dgm:cxn modelId="{756F871F-0070-4E7E-805B-2A748B9D3C90}" srcId="{1622EB69-5C23-4D6D-B42B-C01EF0EC40DC}" destId="{F5930013-C956-4E99-B35D-E3BFF26126C9}" srcOrd="1" destOrd="0" parTransId="{24587C80-DF63-4CC8-A490-ADFE6AAB10D2}" sibTransId="{D47F57E1-0DC0-45B1-982B-5F70031388AF}"/>
    <dgm:cxn modelId="{C6BAC071-3778-483F-AEE9-D2EB70351DAD}" type="presOf" srcId="{40B3A4C7-9EB3-4A0A-ABC1-DB4420ACE52A}" destId="{30763D95-A3A7-4E29-AB01-B182C1EDE84C}" srcOrd="0" destOrd="0" presId="urn:microsoft.com/office/officeart/2005/8/layout/process4"/>
    <dgm:cxn modelId="{1B7A3EC2-98B1-4D6A-854F-5CC646310C82}" srcId="{92B4A602-21F2-491B-B405-61332E83C912}" destId="{A207B8B5-8B77-4EC9-A804-948BB0DEC3B2}" srcOrd="1" destOrd="0" parTransId="{88D7FE4B-1C9C-4DE7-BB72-ECEC78D9A48F}" sibTransId="{257E721C-0297-45AB-A190-A0F6305A2B68}"/>
    <dgm:cxn modelId="{B99530D7-63A3-4F92-819A-CF99973904BE}" srcId="{F5930013-C956-4E99-B35D-E3BFF26126C9}" destId="{566463F5-7E5D-4A04-8C3E-6FE898313D43}" srcOrd="1" destOrd="0" parTransId="{8389E53D-23FA-4D86-987B-5EE5EA59455A}" sibTransId="{D9E8A1BB-F28A-4DDE-9C6D-95CD575067BB}"/>
    <dgm:cxn modelId="{F41DE86B-7892-426E-A02C-EAEF58791ECF}" type="presOf" srcId="{1622EB69-5C23-4D6D-B42B-C01EF0EC40DC}" destId="{297AFD09-6F95-44D1-AD88-2ABEF083179C}" srcOrd="0" destOrd="0" presId="urn:microsoft.com/office/officeart/2005/8/layout/process4"/>
    <dgm:cxn modelId="{01F96ADB-D44C-46F5-8A8C-A52D87998D0A}" type="presOf" srcId="{6D13A9D4-BC45-45D4-B17E-61F0D91B9756}" destId="{0AB859A0-F8D4-42B4-8438-C44050193164}" srcOrd="0" destOrd="0" presId="urn:microsoft.com/office/officeart/2005/8/layout/process4"/>
    <dgm:cxn modelId="{5105510E-11FF-4BC0-8EF3-1E67E2D0A52D}" type="presOf" srcId="{92B4A602-21F2-491B-B405-61332E83C912}" destId="{68AFCC53-4FF1-4D43-BB19-D85E839D314B}" srcOrd="1" destOrd="0" presId="urn:microsoft.com/office/officeart/2005/8/layout/process4"/>
    <dgm:cxn modelId="{227E5124-5D33-4342-92F8-650499FD6066}" srcId="{C2B94BF2-980B-4B50-860B-05E82905AEA8}" destId="{B65ACE40-7062-4DA8-837F-D523EBA3F8CA}" srcOrd="0" destOrd="0" parTransId="{46048855-04B0-4F3F-B85F-88399A9E9181}" sibTransId="{ACA1DA70-269C-4A29-99D3-456A856FE0FB}"/>
    <dgm:cxn modelId="{7D465B22-A158-4E10-8E3F-07C8F52D2598}" srcId="{1622EB69-5C23-4D6D-B42B-C01EF0EC40DC}" destId="{03810B92-88ED-4B14-BC74-2D9D0852E1E7}" srcOrd="2" destOrd="0" parTransId="{796F0E0F-2C06-4B34-B19C-71586D010F55}" sibTransId="{26B365F3-ABAD-4594-B9B5-401B5D4A8FBB}"/>
    <dgm:cxn modelId="{A32578A3-6E14-448B-AF56-6F2C57E1CB21}" type="presOf" srcId="{566463F5-7E5D-4A04-8C3E-6FE898313D43}" destId="{EC93162A-74DF-4E97-A4FA-235BAF1C10F2}" srcOrd="0" destOrd="0" presId="urn:microsoft.com/office/officeart/2005/8/layout/process4"/>
    <dgm:cxn modelId="{B54C1734-833B-4D5A-95AF-9256AF5DE0D7}" type="presOf" srcId="{03810B92-88ED-4B14-BC74-2D9D0852E1E7}" destId="{4AFE2EF1-B22C-47A6-9A1B-1685891FE8A9}" srcOrd="0" destOrd="0" presId="urn:microsoft.com/office/officeart/2005/8/layout/process4"/>
    <dgm:cxn modelId="{52033D36-84EE-4059-9A7E-F3786D0533CE}" srcId="{1622EB69-5C23-4D6D-B42B-C01EF0EC40DC}" destId="{92B4A602-21F2-491B-B405-61332E83C912}" srcOrd="3" destOrd="0" parTransId="{6C38A636-53CC-4547-8D6E-2D0254E94255}" sibTransId="{FD42C38D-65CA-4F49-B9C9-C47055A6D59F}"/>
    <dgm:cxn modelId="{50788D91-4A54-449B-98C9-3EA06A61E0F9}" type="presOf" srcId="{F37074B5-F719-4E34-8D49-71F3519F0D41}" destId="{48362338-628E-49CB-AD4F-143D179A5542}" srcOrd="0" destOrd="0" presId="urn:microsoft.com/office/officeart/2005/8/layout/process4"/>
    <dgm:cxn modelId="{3A7DD9C8-FF9E-4C81-8204-EF9F379D08AC}" srcId="{03810B92-88ED-4B14-BC74-2D9D0852E1E7}" destId="{40B3A4C7-9EB3-4A0A-ABC1-DB4420ACE52A}" srcOrd="1" destOrd="0" parTransId="{BBF31E98-A643-438B-A69D-65A2AC2755BD}" sibTransId="{A3D340A1-E90E-4AAB-8BFE-A59DC5C7AD38}"/>
    <dgm:cxn modelId="{72FD5384-8E3E-44AC-A592-F06839514B13}" type="presOf" srcId="{C2B94BF2-980B-4B50-860B-05E82905AEA8}" destId="{EB1062DD-2D03-4F47-83F1-5B3998B506C6}" srcOrd="0" destOrd="0" presId="urn:microsoft.com/office/officeart/2005/8/layout/process4"/>
    <dgm:cxn modelId="{0AF33DFD-6A89-4477-8EC8-F4DA5C057FEE}" type="presOf" srcId="{A207B8B5-8B77-4EC9-A804-948BB0DEC3B2}" destId="{904410B2-0075-477C-8540-241D33601DBA}" srcOrd="0" destOrd="0" presId="urn:microsoft.com/office/officeart/2005/8/layout/process4"/>
    <dgm:cxn modelId="{C72F67D8-C94F-4EDE-82F2-156911B72092}" type="presParOf" srcId="{297AFD09-6F95-44D1-AD88-2ABEF083179C}" destId="{92B6EA52-B3F9-4095-B643-69FCEC92386B}" srcOrd="0" destOrd="0" presId="urn:microsoft.com/office/officeart/2005/8/layout/process4"/>
    <dgm:cxn modelId="{C0740748-65B0-4818-8DCF-DAE0ABD72548}" type="presParOf" srcId="{92B6EA52-B3F9-4095-B643-69FCEC92386B}" destId="{996891BE-02F4-467C-9B40-E6CEB99E7AC1}" srcOrd="0" destOrd="0" presId="urn:microsoft.com/office/officeart/2005/8/layout/process4"/>
    <dgm:cxn modelId="{5A747ECD-858D-41F4-AC49-2F534D5588B4}" type="presParOf" srcId="{92B6EA52-B3F9-4095-B643-69FCEC92386B}" destId="{68AFCC53-4FF1-4D43-BB19-D85E839D314B}" srcOrd="1" destOrd="0" presId="urn:microsoft.com/office/officeart/2005/8/layout/process4"/>
    <dgm:cxn modelId="{A8B4DB85-2CDC-4FF1-90D5-8955F8500D85}" type="presParOf" srcId="{92B6EA52-B3F9-4095-B643-69FCEC92386B}" destId="{EB32362A-1582-418A-A2EF-C49630A3004D}" srcOrd="2" destOrd="0" presId="urn:microsoft.com/office/officeart/2005/8/layout/process4"/>
    <dgm:cxn modelId="{3290C809-EAA0-4A47-BD89-4CDF74D8F5A3}" type="presParOf" srcId="{EB32362A-1582-418A-A2EF-C49630A3004D}" destId="{48362338-628E-49CB-AD4F-143D179A5542}" srcOrd="0" destOrd="0" presId="urn:microsoft.com/office/officeart/2005/8/layout/process4"/>
    <dgm:cxn modelId="{D4A93B89-510B-42BE-8A7F-639D37648448}" type="presParOf" srcId="{EB32362A-1582-418A-A2EF-C49630A3004D}" destId="{904410B2-0075-477C-8540-241D33601DBA}" srcOrd="1" destOrd="0" presId="urn:microsoft.com/office/officeart/2005/8/layout/process4"/>
    <dgm:cxn modelId="{378BCF5B-4CE0-4ED7-84CF-157A919F2D5C}" type="presParOf" srcId="{297AFD09-6F95-44D1-AD88-2ABEF083179C}" destId="{02F0ABA9-FA31-43BE-962A-5C37AB4783A5}" srcOrd="1" destOrd="0" presId="urn:microsoft.com/office/officeart/2005/8/layout/process4"/>
    <dgm:cxn modelId="{029B53C8-0A70-4A8C-BB2E-7DF6950F03EF}" type="presParOf" srcId="{297AFD09-6F95-44D1-AD88-2ABEF083179C}" destId="{93A64D9F-DE94-43A7-BE99-8A3A4359BF98}" srcOrd="2" destOrd="0" presId="urn:microsoft.com/office/officeart/2005/8/layout/process4"/>
    <dgm:cxn modelId="{1945B640-2359-445B-8208-26FEB89B1C4F}" type="presParOf" srcId="{93A64D9F-DE94-43A7-BE99-8A3A4359BF98}" destId="{4AFE2EF1-B22C-47A6-9A1B-1685891FE8A9}" srcOrd="0" destOrd="0" presId="urn:microsoft.com/office/officeart/2005/8/layout/process4"/>
    <dgm:cxn modelId="{3C950B57-3D53-434D-A8AE-7A155E9BB3BD}" type="presParOf" srcId="{93A64D9F-DE94-43A7-BE99-8A3A4359BF98}" destId="{B4166518-8D60-4BB0-AF4C-EF808093D26F}" srcOrd="1" destOrd="0" presId="urn:microsoft.com/office/officeart/2005/8/layout/process4"/>
    <dgm:cxn modelId="{D5CF1720-0D39-4C0B-8099-D7360F3909F1}" type="presParOf" srcId="{93A64D9F-DE94-43A7-BE99-8A3A4359BF98}" destId="{F67EE94A-7AD2-4CAD-8278-4362DE3FC4CD}" srcOrd="2" destOrd="0" presId="urn:microsoft.com/office/officeart/2005/8/layout/process4"/>
    <dgm:cxn modelId="{30145A5F-3A07-4909-9C71-3167E451C7D8}" type="presParOf" srcId="{F67EE94A-7AD2-4CAD-8278-4362DE3FC4CD}" destId="{96E6041B-BB0F-478F-8855-7FAA04C325E4}" srcOrd="0" destOrd="0" presId="urn:microsoft.com/office/officeart/2005/8/layout/process4"/>
    <dgm:cxn modelId="{9B06CDB8-942A-4DA7-841F-23A471D3CB1A}" type="presParOf" srcId="{F67EE94A-7AD2-4CAD-8278-4362DE3FC4CD}" destId="{30763D95-A3A7-4E29-AB01-B182C1EDE84C}" srcOrd="1" destOrd="0" presId="urn:microsoft.com/office/officeart/2005/8/layout/process4"/>
    <dgm:cxn modelId="{E8690620-7239-486E-8E40-FB8E1004B6EC}" type="presParOf" srcId="{297AFD09-6F95-44D1-AD88-2ABEF083179C}" destId="{5E4F0453-CB44-4BA7-9FE0-E03D636A0490}" srcOrd="3" destOrd="0" presId="urn:microsoft.com/office/officeart/2005/8/layout/process4"/>
    <dgm:cxn modelId="{2D47AEB6-AB74-4023-95AC-B6849171ECF0}" type="presParOf" srcId="{297AFD09-6F95-44D1-AD88-2ABEF083179C}" destId="{D5560846-33C6-42E6-A77D-C965B306C344}" srcOrd="4" destOrd="0" presId="urn:microsoft.com/office/officeart/2005/8/layout/process4"/>
    <dgm:cxn modelId="{459BBA2D-0A12-4338-A058-BFDB6F817C58}" type="presParOf" srcId="{D5560846-33C6-42E6-A77D-C965B306C344}" destId="{36435692-0971-41A5-A4EE-1C35024D2969}" srcOrd="0" destOrd="0" presId="urn:microsoft.com/office/officeart/2005/8/layout/process4"/>
    <dgm:cxn modelId="{02348202-3524-4B06-9152-1CA988C43C6C}" type="presParOf" srcId="{D5560846-33C6-42E6-A77D-C965B306C344}" destId="{9CD08959-232C-4069-8D37-B70ABBB6705E}" srcOrd="1" destOrd="0" presId="urn:microsoft.com/office/officeart/2005/8/layout/process4"/>
    <dgm:cxn modelId="{13FBA932-E2DD-4A51-9E1E-78A73965EFCC}" type="presParOf" srcId="{D5560846-33C6-42E6-A77D-C965B306C344}" destId="{07748EF5-974C-4D74-8E6C-18D6D9429F69}" srcOrd="2" destOrd="0" presId="urn:microsoft.com/office/officeart/2005/8/layout/process4"/>
    <dgm:cxn modelId="{B50615DF-2154-4F3E-81FD-8C46810A66D1}" type="presParOf" srcId="{07748EF5-974C-4D74-8E6C-18D6D9429F69}" destId="{0AB859A0-F8D4-42B4-8438-C44050193164}" srcOrd="0" destOrd="0" presId="urn:microsoft.com/office/officeart/2005/8/layout/process4"/>
    <dgm:cxn modelId="{415D8EC2-E475-4325-837B-778D675AE8D7}" type="presParOf" srcId="{07748EF5-974C-4D74-8E6C-18D6D9429F69}" destId="{EC93162A-74DF-4E97-A4FA-235BAF1C10F2}" srcOrd="1" destOrd="0" presId="urn:microsoft.com/office/officeart/2005/8/layout/process4"/>
    <dgm:cxn modelId="{DCA68D75-4A09-4768-923D-BE03D9EF46B5}" type="presParOf" srcId="{297AFD09-6F95-44D1-AD88-2ABEF083179C}" destId="{CABC05FF-C500-4EF0-B546-5B06D9E974AA}" srcOrd="5" destOrd="0" presId="urn:microsoft.com/office/officeart/2005/8/layout/process4"/>
    <dgm:cxn modelId="{636B46D7-CD00-4027-ABD6-C756BD2CEB51}" type="presParOf" srcId="{297AFD09-6F95-44D1-AD88-2ABEF083179C}" destId="{4041608A-D13A-4BE0-B2DB-23170DFE3C28}" srcOrd="6" destOrd="0" presId="urn:microsoft.com/office/officeart/2005/8/layout/process4"/>
    <dgm:cxn modelId="{CD6FA079-6E87-4C3F-ADAC-1B8555E5F3DC}" type="presParOf" srcId="{4041608A-D13A-4BE0-B2DB-23170DFE3C28}" destId="{EB1062DD-2D03-4F47-83F1-5B3998B506C6}" srcOrd="0" destOrd="0" presId="urn:microsoft.com/office/officeart/2005/8/layout/process4"/>
    <dgm:cxn modelId="{01C7C28C-484F-417C-BACA-DEB9A9253D17}" type="presParOf" srcId="{4041608A-D13A-4BE0-B2DB-23170DFE3C28}" destId="{20C8F965-4052-4E81-8A98-54F40E2719F3}" srcOrd="1" destOrd="0" presId="urn:microsoft.com/office/officeart/2005/8/layout/process4"/>
    <dgm:cxn modelId="{40A3A124-FA85-4725-9586-D4B884D913AB}" type="presParOf" srcId="{4041608A-D13A-4BE0-B2DB-23170DFE3C28}" destId="{EF231518-2DCF-4501-B5BD-730A615CD555}" srcOrd="2" destOrd="0" presId="urn:microsoft.com/office/officeart/2005/8/layout/process4"/>
    <dgm:cxn modelId="{5B46653F-390A-44E8-A793-7C1C14FBC4CF}" type="presParOf" srcId="{EF231518-2DCF-4501-B5BD-730A615CD555}" destId="{E9BB95F7-755D-4C81-B471-F3BD54EC3313}" srcOrd="0" destOrd="0" presId="urn:microsoft.com/office/officeart/2005/8/layout/process4"/>
    <dgm:cxn modelId="{F9F40304-48BA-4ACF-A9D3-83AC33C8BD40}" type="presParOf" srcId="{EF231518-2DCF-4501-B5BD-730A615CD555}" destId="{BF38EDA1-AE6B-4431-B8F2-7341191C5C8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22EB69-5C23-4D6D-B42B-C01EF0EC40DC}"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C2B94BF2-980B-4B50-860B-05E82905AEA8}">
      <dgm:prSet phldrT="[Text]" custT="1"/>
      <dgm:spPr/>
      <dgm:t>
        <a:bodyPr/>
        <a:lstStyle/>
        <a:p>
          <a:r>
            <a:rPr lang="en-US" sz="2400" dirty="0" smtClean="0">
              <a:latin typeface="Arial Black" pitchFamily="34" charset="0"/>
            </a:rPr>
            <a:t>The Need/Motivation</a:t>
          </a:r>
          <a:endParaRPr lang="en-US" sz="2400" dirty="0">
            <a:latin typeface="Arial Black" pitchFamily="34" charset="0"/>
          </a:endParaRPr>
        </a:p>
      </dgm:t>
    </dgm:pt>
    <dgm:pt modelId="{BEBE8C2B-78C2-4644-BDA6-92D75E203C0D}" type="parTrans" cxnId="{682B44A8-EF3E-4826-B335-396EABE78300}">
      <dgm:prSet/>
      <dgm:spPr/>
      <dgm:t>
        <a:bodyPr/>
        <a:lstStyle/>
        <a:p>
          <a:endParaRPr lang="en-US"/>
        </a:p>
      </dgm:t>
    </dgm:pt>
    <dgm:pt modelId="{AB9CE49C-5DEF-454B-BB22-4FF57C951DF9}" type="sibTrans" cxnId="{682B44A8-EF3E-4826-B335-396EABE78300}">
      <dgm:prSet/>
      <dgm:spPr/>
      <dgm:t>
        <a:bodyPr/>
        <a:lstStyle/>
        <a:p>
          <a:endParaRPr lang="en-US"/>
        </a:p>
      </dgm:t>
    </dgm:pt>
    <dgm:pt modelId="{B65ACE40-7062-4DA8-837F-D523EBA3F8CA}">
      <dgm:prSet phldrT="[Text]"/>
      <dgm:spPr/>
      <dgm:t>
        <a:bodyPr/>
        <a:lstStyle/>
        <a:p>
          <a:r>
            <a:rPr lang="en-US" dirty="0" smtClean="0">
              <a:latin typeface="Arial Black" pitchFamily="34" charset="0"/>
            </a:rPr>
            <a:t>Goals</a:t>
          </a:r>
          <a:endParaRPr lang="en-US" dirty="0">
            <a:latin typeface="Arial Black" pitchFamily="34" charset="0"/>
          </a:endParaRPr>
        </a:p>
      </dgm:t>
    </dgm:pt>
    <dgm:pt modelId="{46048855-04B0-4F3F-B85F-88399A9E9181}" type="parTrans" cxnId="{227E5124-5D33-4342-92F8-650499FD6066}">
      <dgm:prSet/>
      <dgm:spPr/>
      <dgm:t>
        <a:bodyPr/>
        <a:lstStyle/>
        <a:p>
          <a:endParaRPr lang="en-US"/>
        </a:p>
      </dgm:t>
    </dgm:pt>
    <dgm:pt modelId="{ACA1DA70-269C-4A29-99D3-456A856FE0FB}" type="sibTrans" cxnId="{227E5124-5D33-4342-92F8-650499FD6066}">
      <dgm:prSet/>
      <dgm:spPr/>
      <dgm:t>
        <a:bodyPr/>
        <a:lstStyle/>
        <a:p>
          <a:endParaRPr lang="en-US"/>
        </a:p>
      </dgm:t>
    </dgm:pt>
    <dgm:pt modelId="{0434424E-6526-42E1-903A-38C3D953DA89}">
      <dgm:prSet phldrT="[Text]"/>
      <dgm:spPr/>
      <dgm:t>
        <a:bodyPr/>
        <a:lstStyle/>
        <a:p>
          <a:r>
            <a:rPr lang="en-US" dirty="0" smtClean="0">
              <a:latin typeface="Arial Black" pitchFamily="34" charset="0"/>
            </a:rPr>
            <a:t>Gaps in Knowledge/Capability</a:t>
          </a:r>
        </a:p>
      </dgm:t>
    </dgm:pt>
    <dgm:pt modelId="{169A770E-3A9D-47C2-B431-92DC68AE37F5}" type="parTrans" cxnId="{78E80870-0872-40D5-A9D0-C314BC62EEEF}">
      <dgm:prSet/>
      <dgm:spPr/>
      <dgm:t>
        <a:bodyPr/>
        <a:lstStyle/>
        <a:p>
          <a:endParaRPr lang="en-US"/>
        </a:p>
      </dgm:t>
    </dgm:pt>
    <dgm:pt modelId="{82131E8D-E63D-4056-8E9A-A39338839137}" type="sibTrans" cxnId="{78E80870-0872-40D5-A9D0-C314BC62EEEF}">
      <dgm:prSet/>
      <dgm:spPr/>
      <dgm:t>
        <a:bodyPr/>
        <a:lstStyle/>
        <a:p>
          <a:endParaRPr lang="en-US"/>
        </a:p>
      </dgm:t>
    </dgm:pt>
    <dgm:pt modelId="{F5930013-C956-4E99-B35D-E3BFF26126C9}">
      <dgm:prSet phldrT="[Text]" custT="1"/>
      <dgm:spPr/>
      <dgm:t>
        <a:bodyPr/>
        <a:lstStyle/>
        <a:p>
          <a:r>
            <a:rPr lang="en-US" sz="2400" dirty="0" smtClean="0">
              <a:latin typeface="Arial Black" pitchFamily="34" charset="0"/>
            </a:rPr>
            <a:t>New Knowledge/Capability</a:t>
          </a:r>
        </a:p>
      </dgm:t>
    </dgm:pt>
    <dgm:pt modelId="{24587C80-DF63-4CC8-A490-ADFE6AAB10D2}" type="parTrans" cxnId="{756F871F-0070-4E7E-805B-2A748B9D3C90}">
      <dgm:prSet/>
      <dgm:spPr/>
      <dgm:t>
        <a:bodyPr/>
        <a:lstStyle/>
        <a:p>
          <a:endParaRPr lang="en-US"/>
        </a:p>
      </dgm:t>
    </dgm:pt>
    <dgm:pt modelId="{D47F57E1-0DC0-45B1-982B-5F70031388AF}" type="sibTrans" cxnId="{756F871F-0070-4E7E-805B-2A748B9D3C90}">
      <dgm:prSet/>
      <dgm:spPr/>
      <dgm:t>
        <a:bodyPr/>
        <a:lstStyle/>
        <a:p>
          <a:endParaRPr lang="en-US"/>
        </a:p>
      </dgm:t>
    </dgm:pt>
    <dgm:pt modelId="{6D13A9D4-BC45-45D4-B17E-61F0D91B9756}">
      <dgm:prSet phldrT="[Text]"/>
      <dgm:spPr/>
      <dgm:t>
        <a:bodyPr/>
        <a:lstStyle/>
        <a:p>
          <a:r>
            <a:rPr lang="en-US" dirty="0" smtClean="0">
              <a:latin typeface="Arial Black" pitchFamily="34" charset="0"/>
            </a:rPr>
            <a:t>Hypotheses/Challenges</a:t>
          </a:r>
        </a:p>
      </dgm:t>
    </dgm:pt>
    <dgm:pt modelId="{6C81DB19-6ECE-4211-839F-E07E28B3A55C}" type="parTrans" cxnId="{2EE3DA9C-E0E7-4E73-AA95-2F169E261E87}">
      <dgm:prSet/>
      <dgm:spPr/>
      <dgm:t>
        <a:bodyPr/>
        <a:lstStyle/>
        <a:p>
          <a:endParaRPr lang="en-US"/>
        </a:p>
      </dgm:t>
    </dgm:pt>
    <dgm:pt modelId="{73EF1899-8262-4029-8837-FEE8C20C4FFA}" type="sibTrans" cxnId="{2EE3DA9C-E0E7-4E73-AA95-2F169E261E87}">
      <dgm:prSet/>
      <dgm:spPr/>
      <dgm:t>
        <a:bodyPr/>
        <a:lstStyle/>
        <a:p>
          <a:endParaRPr lang="en-US"/>
        </a:p>
      </dgm:t>
    </dgm:pt>
    <dgm:pt modelId="{566463F5-7E5D-4A04-8C3E-6FE898313D43}">
      <dgm:prSet phldrT="[Text]"/>
      <dgm:spPr/>
      <dgm:t>
        <a:bodyPr/>
        <a:lstStyle/>
        <a:p>
          <a:r>
            <a:rPr lang="en-US" dirty="0" smtClean="0">
              <a:latin typeface="Arial Black" pitchFamily="34" charset="0"/>
            </a:rPr>
            <a:t>Research Questions/Capabilities</a:t>
          </a:r>
        </a:p>
      </dgm:t>
    </dgm:pt>
    <dgm:pt modelId="{8389E53D-23FA-4D86-987B-5EE5EA59455A}" type="parTrans" cxnId="{B99530D7-63A3-4F92-819A-CF99973904BE}">
      <dgm:prSet/>
      <dgm:spPr/>
      <dgm:t>
        <a:bodyPr/>
        <a:lstStyle/>
        <a:p>
          <a:endParaRPr lang="en-US"/>
        </a:p>
      </dgm:t>
    </dgm:pt>
    <dgm:pt modelId="{D9E8A1BB-F28A-4DDE-9C6D-95CD575067BB}" type="sibTrans" cxnId="{B99530D7-63A3-4F92-819A-CF99973904BE}">
      <dgm:prSet/>
      <dgm:spPr/>
      <dgm:t>
        <a:bodyPr/>
        <a:lstStyle/>
        <a:p>
          <a:endParaRPr lang="en-US"/>
        </a:p>
      </dgm:t>
    </dgm:pt>
    <dgm:pt modelId="{03810B92-88ED-4B14-BC74-2D9D0852E1E7}">
      <dgm:prSet phldrT="[Text]" custT="1"/>
      <dgm:spPr/>
      <dgm:t>
        <a:bodyPr/>
        <a:lstStyle/>
        <a:p>
          <a:r>
            <a:rPr lang="en-US" sz="2400" dirty="0" smtClean="0">
              <a:latin typeface="Arial Black" pitchFamily="34" charset="0"/>
            </a:rPr>
            <a:t>Approach</a:t>
          </a:r>
        </a:p>
      </dgm:t>
    </dgm:pt>
    <dgm:pt modelId="{796F0E0F-2C06-4B34-B19C-71586D010F55}" type="parTrans" cxnId="{7D465B22-A158-4E10-8E3F-07C8F52D2598}">
      <dgm:prSet/>
      <dgm:spPr/>
      <dgm:t>
        <a:bodyPr/>
        <a:lstStyle/>
        <a:p>
          <a:endParaRPr lang="en-US"/>
        </a:p>
      </dgm:t>
    </dgm:pt>
    <dgm:pt modelId="{26B365F3-ABAD-4594-B9B5-401B5D4A8FBB}" type="sibTrans" cxnId="{7D465B22-A158-4E10-8E3F-07C8F52D2598}">
      <dgm:prSet/>
      <dgm:spPr/>
      <dgm:t>
        <a:bodyPr/>
        <a:lstStyle/>
        <a:p>
          <a:endParaRPr lang="en-US"/>
        </a:p>
      </dgm:t>
    </dgm:pt>
    <dgm:pt modelId="{BCE82BDF-F636-4322-BB29-746BAC3EBBE3}">
      <dgm:prSet phldrT="[Text]"/>
      <dgm:spPr/>
      <dgm:t>
        <a:bodyPr/>
        <a:lstStyle/>
        <a:p>
          <a:r>
            <a:rPr lang="en-US" dirty="0" smtClean="0">
              <a:latin typeface="Arial Black" pitchFamily="34" charset="0"/>
            </a:rPr>
            <a:t>Objectives/Specific Aims</a:t>
          </a:r>
        </a:p>
      </dgm:t>
    </dgm:pt>
    <dgm:pt modelId="{4CB9106B-59CA-4028-901F-12758165C6D9}" type="parTrans" cxnId="{F7B2AA05-C371-468B-8F72-675BF83E965C}">
      <dgm:prSet/>
      <dgm:spPr/>
      <dgm:t>
        <a:bodyPr/>
        <a:lstStyle/>
        <a:p>
          <a:endParaRPr lang="en-US"/>
        </a:p>
      </dgm:t>
    </dgm:pt>
    <dgm:pt modelId="{ED82A052-5568-4E95-97F2-BBB20D7EF643}" type="sibTrans" cxnId="{F7B2AA05-C371-468B-8F72-675BF83E965C}">
      <dgm:prSet/>
      <dgm:spPr/>
      <dgm:t>
        <a:bodyPr/>
        <a:lstStyle/>
        <a:p>
          <a:endParaRPr lang="en-US"/>
        </a:p>
      </dgm:t>
    </dgm:pt>
    <dgm:pt modelId="{40B3A4C7-9EB3-4A0A-ABC1-DB4420ACE52A}">
      <dgm:prSet phldrT="[Text]"/>
      <dgm:spPr/>
      <dgm:t>
        <a:bodyPr/>
        <a:lstStyle/>
        <a:p>
          <a:r>
            <a:rPr lang="en-US" dirty="0" smtClean="0">
              <a:latin typeface="Arial Black" pitchFamily="34" charset="0"/>
            </a:rPr>
            <a:t>How it’s Different</a:t>
          </a:r>
        </a:p>
      </dgm:t>
    </dgm:pt>
    <dgm:pt modelId="{BBF31E98-A643-438B-A69D-65A2AC2755BD}" type="parTrans" cxnId="{3A7DD9C8-FF9E-4C81-8204-EF9F379D08AC}">
      <dgm:prSet/>
      <dgm:spPr/>
      <dgm:t>
        <a:bodyPr/>
        <a:lstStyle/>
        <a:p>
          <a:endParaRPr lang="en-US"/>
        </a:p>
      </dgm:t>
    </dgm:pt>
    <dgm:pt modelId="{A3D340A1-E90E-4AAB-8BFE-A59DC5C7AD38}" type="sibTrans" cxnId="{3A7DD9C8-FF9E-4C81-8204-EF9F379D08AC}">
      <dgm:prSet/>
      <dgm:spPr/>
      <dgm:t>
        <a:bodyPr/>
        <a:lstStyle/>
        <a:p>
          <a:endParaRPr lang="en-US"/>
        </a:p>
      </dgm:t>
    </dgm:pt>
    <dgm:pt modelId="{92B4A602-21F2-491B-B405-61332E83C912}">
      <dgm:prSet phldrT="[Text]" custT="1"/>
      <dgm:spPr/>
      <dgm:t>
        <a:bodyPr/>
        <a:lstStyle/>
        <a:p>
          <a:r>
            <a:rPr lang="en-US" sz="2400" dirty="0" smtClean="0">
              <a:latin typeface="Arial Black" pitchFamily="34" charset="0"/>
            </a:rPr>
            <a:t>Significance</a:t>
          </a:r>
        </a:p>
      </dgm:t>
    </dgm:pt>
    <dgm:pt modelId="{6C38A636-53CC-4547-8D6E-2D0254E94255}" type="parTrans" cxnId="{52033D36-84EE-4059-9A7E-F3786D0533CE}">
      <dgm:prSet/>
      <dgm:spPr/>
      <dgm:t>
        <a:bodyPr/>
        <a:lstStyle/>
        <a:p>
          <a:endParaRPr lang="en-US"/>
        </a:p>
      </dgm:t>
    </dgm:pt>
    <dgm:pt modelId="{FD42C38D-65CA-4F49-B9C9-C47055A6D59F}" type="sibTrans" cxnId="{52033D36-84EE-4059-9A7E-F3786D0533CE}">
      <dgm:prSet/>
      <dgm:spPr/>
      <dgm:t>
        <a:bodyPr/>
        <a:lstStyle/>
        <a:p>
          <a:endParaRPr lang="en-US"/>
        </a:p>
      </dgm:t>
    </dgm:pt>
    <dgm:pt modelId="{F37074B5-F719-4E34-8D49-71F3519F0D41}">
      <dgm:prSet phldrT="[Text]"/>
      <dgm:spPr/>
      <dgm:t>
        <a:bodyPr/>
        <a:lstStyle/>
        <a:p>
          <a:r>
            <a:rPr lang="en-US" dirty="0" smtClean="0">
              <a:latin typeface="Arial Black" pitchFamily="34" charset="0"/>
            </a:rPr>
            <a:t>Outcomes</a:t>
          </a:r>
        </a:p>
      </dgm:t>
    </dgm:pt>
    <dgm:pt modelId="{872A5E04-EA3F-4190-ABF1-E4312A52F117}" type="parTrans" cxnId="{3404D5BF-CF8C-4611-8508-6ADE5BC8D4BB}">
      <dgm:prSet/>
      <dgm:spPr/>
      <dgm:t>
        <a:bodyPr/>
        <a:lstStyle/>
        <a:p>
          <a:endParaRPr lang="en-US"/>
        </a:p>
      </dgm:t>
    </dgm:pt>
    <dgm:pt modelId="{15E61F40-1AB5-4C7E-8A0F-E636E9D6F8FD}" type="sibTrans" cxnId="{3404D5BF-CF8C-4611-8508-6ADE5BC8D4BB}">
      <dgm:prSet/>
      <dgm:spPr/>
      <dgm:t>
        <a:bodyPr/>
        <a:lstStyle/>
        <a:p>
          <a:endParaRPr lang="en-US"/>
        </a:p>
      </dgm:t>
    </dgm:pt>
    <dgm:pt modelId="{A207B8B5-8B77-4EC9-A804-948BB0DEC3B2}">
      <dgm:prSet phldrT="[Text]"/>
      <dgm:spPr/>
      <dgm:t>
        <a:bodyPr/>
        <a:lstStyle/>
        <a:p>
          <a:r>
            <a:rPr lang="en-US" dirty="0" smtClean="0">
              <a:latin typeface="Arial Black" pitchFamily="34" charset="0"/>
            </a:rPr>
            <a:t>Impact</a:t>
          </a:r>
        </a:p>
      </dgm:t>
    </dgm:pt>
    <dgm:pt modelId="{88D7FE4B-1C9C-4DE7-BB72-ECEC78D9A48F}" type="parTrans" cxnId="{1B7A3EC2-98B1-4D6A-854F-5CC646310C82}">
      <dgm:prSet/>
      <dgm:spPr/>
      <dgm:t>
        <a:bodyPr/>
        <a:lstStyle/>
        <a:p>
          <a:endParaRPr lang="en-US"/>
        </a:p>
      </dgm:t>
    </dgm:pt>
    <dgm:pt modelId="{257E721C-0297-45AB-A190-A0F6305A2B68}" type="sibTrans" cxnId="{1B7A3EC2-98B1-4D6A-854F-5CC646310C82}">
      <dgm:prSet/>
      <dgm:spPr/>
      <dgm:t>
        <a:bodyPr/>
        <a:lstStyle/>
        <a:p>
          <a:endParaRPr lang="en-US"/>
        </a:p>
      </dgm:t>
    </dgm:pt>
    <dgm:pt modelId="{297AFD09-6F95-44D1-AD88-2ABEF083179C}" type="pres">
      <dgm:prSet presAssocID="{1622EB69-5C23-4D6D-B42B-C01EF0EC40DC}" presName="Name0" presStyleCnt="0">
        <dgm:presLayoutVars>
          <dgm:dir/>
          <dgm:animLvl val="lvl"/>
          <dgm:resizeHandles val="exact"/>
        </dgm:presLayoutVars>
      </dgm:prSet>
      <dgm:spPr/>
      <dgm:t>
        <a:bodyPr/>
        <a:lstStyle/>
        <a:p>
          <a:endParaRPr lang="en-US"/>
        </a:p>
      </dgm:t>
    </dgm:pt>
    <dgm:pt modelId="{92B6EA52-B3F9-4095-B643-69FCEC92386B}" type="pres">
      <dgm:prSet presAssocID="{92B4A602-21F2-491B-B405-61332E83C912}" presName="boxAndChildren" presStyleCnt="0"/>
      <dgm:spPr/>
      <dgm:t>
        <a:bodyPr/>
        <a:lstStyle/>
        <a:p>
          <a:endParaRPr lang="en-US"/>
        </a:p>
      </dgm:t>
    </dgm:pt>
    <dgm:pt modelId="{996891BE-02F4-467C-9B40-E6CEB99E7AC1}" type="pres">
      <dgm:prSet presAssocID="{92B4A602-21F2-491B-B405-61332E83C912}" presName="parentTextBox" presStyleLbl="node1" presStyleIdx="0" presStyleCnt="4"/>
      <dgm:spPr/>
      <dgm:t>
        <a:bodyPr/>
        <a:lstStyle/>
        <a:p>
          <a:endParaRPr lang="en-US"/>
        </a:p>
      </dgm:t>
    </dgm:pt>
    <dgm:pt modelId="{68AFCC53-4FF1-4D43-BB19-D85E839D314B}" type="pres">
      <dgm:prSet presAssocID="{92B4A602-21F2-491B-B405-61332E83C912}" presName="entireBox" presStyleLbl="node1" presStyleIdx="0" presStyleCnt="4"/>
      <dgm:spPr/>
      <dgm:t>
        <a:bodyPr/>
        <a:lstStyle/>
        <a:p>
          <a:endParaRPr lang="en-US"/>
        </a:p>
      </dgm:t>
    </dgm:pt>
    <dgm:pt modelId="{EB32362A-1582-418A-A2EF-C49630A3004D}" type="pres">
      <dgm:prSet presAssocID="{92B4A602-21F2-491B-B405-61332E83C912}" presName="descendantBox" presStyleCnt="0"/>
      <dgm:spPr/>
      <dgm:t>
        <a:bodyPr/>
        <a:lstStyle/>
        <a:p>
          <a:endParaRPr lang="en-US"/>
        </a:p>
      </dgm:t>
    </dgm:pt>
    <dgm:pt modelId="{48362338-628E-49CB-AD4F-143D179A5542}" type="pres">
      <dgm:prSet presAssocID="{F37074B5-F719-4E34-8D49-71F3519F0D41}" presName="childTextBox" presStyleLbl="fgAccFollowNode1" presStyleIdx="0" presStyleCnt="8" custLinFactNeighborX="-1961" custLinFactNeighborY="3803">
        <dgm:presLayoutVars>
          <dgm:bulletEnabled val="1"/>
        </dgm:presLayoutVars>
      </dgm:prSet>
      <dgm:spPr/>
      <dgm:t>
        <a:bodyPr/>
        <a:lstStyle/>
        <a:p>
          <a:endParaRPr lang="en-US"/>
        </a:p>
      </dgm:t>
    </dgm:pt>
    <dgm:pt modelId="{904410B2-0075-477C-8540-241D33601DBA}" type="pres">
      <dgm:prSet presAssocID="{A207B8B5-8B77-4EC9-A804-948BB0DEC3B2}" presName="childTextBox" presStyleLbl="fgAccFollowNode1" presStyleIdx="1" presStyleCnt="8" custScaleX="92467" custLinFactNeighborY="3803">
        <dgm:presLayoutVars>
          <dgm:bulletEnabled val="1"/>
        </dgm:presLayoutVars>
      </dgm:prSet>
      <dgm:spPr/>
      <dgm:t>
        <a:bodyPr/>
        <a:lstStyle/>
        <a:p>
          <a:endParaRPr lang="en-US"/>
        </a:p>
      </dgm:t>
    </dgm:pt>
    <dgm:pt modelId="{02F0ABA9-FA31-43BE-962A-5C37AB4783A5}" type="pres">
      <dgm:prSet presAssocID="{26B365F3-ABAD-4594-B9B5-401B5D4A8FBB}" presName="sp" presStyleCnt="0"/>
      <dgm:spPr/>
      <dgm:t>
        <a:bodyPr/>
        <a:lstStyle/>
        <a:p>
          <a:endParaRPr lang="en-US"/>
        </a:p>
      </dgm:t>
    </dgm:pt>
    <dgm:pt modelId="{93A64D9F-DE94-43A7-BE99-8A3A4359BF98}" type="pres">
      <dgm:prSet presAssocID="{03810B92-88ED-4B14-BC74-2D9D0852E1E7}" presName="arrowAndChildren" presStyleCnt="0"/>
      <dgm:spPr/>
      <dgm:t>
        <a:bodyPr/>
        <a:lstStyle/>
        <a:p>
          <a:endParaRPr lang="en-US"/>
        </a:p>
      </dgm:t>
    </dgm:pt>
    <dgm:pt modelId="{4AFE2EF1-B22C-47A6-9A1B-1685891FE8A9}" type="pres">
      <dgm:prSet presAssocID="{03810B92-88ED-4B14-BC74-2D9D0852E1E7}" presName="parentTextArrow" presStyleLbl="node1" presStyleIdx="0" presStyleCnt="4"/>
      <dgm:spPr/>
      <dgm:t>
        <a:bodyPr/>
        <a:lstStyle/>
        <a:p>
          <a:endParaRPr lang="en-US"/>
        </a:p>
      </dgm:t>
    </dgm:pt>
    <dgm:pt modelId="{B4166518-8D60-4BB0-AF4C-EF808093D26F}" type="pres">
      <dgm:prSet presAssocID="{03810B92-88ED-4B14-BC74-2D9D0852E1E7}" presName="arrow" presStyleLbl="node1" presStyleIdx="1" presStyleCnt="4"/>
      <dgm:spPr/>
      <dgm:t>
        <a:bodyPr/>
        <a:lstStyle/>
        <a:p>
          <a:endParaRPr lang="en-US"/>
        </a:p>
      </dgm:t>
    </dgm:pt>
    <dgm:pt modelId="{F67EE94A-7AD2-4CAD-8278-4362DE3FC4CD}" type="pres">
      <dgm:prSet presAssocID="{03810B92-88ED-4B14-BC74-2D9D0852E1E7}" presName="descendantArrow" presStyleCnt="0"/>
      <dgm:spPr/>
      <dgm:t>
        <a:bodyPr/>
        <a:lstStyle/>
        <a:p>
          <a:endParaRPr lang="en-US"/>
        </a:p>
      </dgm:t>
    </dgm:pt>
    <dgm:pt modelId="{96E6041B-BB0F-478F-8855-7FAA04C325E4}" type="pres">
      <dgm:prSet presAssocID="{BCE82BDF-F636-4322-BB29-746BAC3EBBE3}" presName="childTextArrow" presStyleLbl="fgAccFollowNode1" presStyleIdx="2" presStyleCnt="8">
        <dgm:presLayoutVars>
          <dgm:bulletEnabled val="1"/>
        </dgm:presLayoutVars>
      </dgm:prSet>
      <dgm:spPr/>
      <dgm:t>
        <a:bodyPr/>
        <a:lstStyle/>
        <a:p>
          <a:endParaRPr lang="en-US"/>
        </a:p>
      </dgm:t>
    </dgm:pt>
    <dgm:pt modelId="{30763D95-A3A7-4E29-AB01-B182C1EDE84C}" type="pres">
      <dgm:prSet presAssocID="{40B3A4C7-9EB3-4A0A-ABC1-DB4420ACE52A}" presName="childTextArrow" presStyleLbl="fgAccFollowNode1" presStyleIdx="3" presStyleCnt="8">
        <dgm:presLayoutVars>
          <dgm:bulletEnabled val="1"/>
        </dgm:presLayoutVars>
      </dgm:prSet>
      <dgm:spPr/>
      <dgm:t>
        <a:bodyPr/>
        <a:lstStyle/>
        <a:p>
          <a:endParaRPr lang="en-US"/>
        </a:p>
      </dgm:t>
    </dgm:pt>
    <dgm:pt modelId="{5E4F0453-CB44-4BA7-9FE0-E03D636A0490}" type="pres">
      <dgm:prSet presAssocID="{D47F57E1-0DC0-45B1-982B-5F70031388AF}" presName="sp" presStyleCnt="0"/>
      <dgm:spPr/>
      <dgm:t>
        <a:bodyPr/>
        <a:lstStyle/>
        <a:p>
          <a:endParaRPr lang="en-US"/>
        </a:p>
      </dgm:t>
    </dgm:pt>
    <dgm:pt modelId="{D5560846-33C6-42E6-A77D-C965B306C344}" type="pres">
      <dgm:prSet presAssocID="{F5930013-C956-4E99-B35D-E3BFF26126C9}" presName="arrowAndChildren" presStyleCnt="0"/>
      <dgm:spPr/>
      <dgm:t>
        <a:bodyPr/>
        <a:lstStyle/>
        <a:p>
          <a:endParaRPr lang="en-US"/>
        </a:p>
      </dgm:t>
    </dgm:pt>
    <dgm:pt modelId="{36435692-0971-41A5-A4EE-1C35024D2969}" type="pres">
      <dgm:prSet presAssocID="{F5930013-C956-4E99-B35D-E3BFF26126C9}" presName="parentTextArrow" presStyleLbl="node1" presStyleIdx="1" presStyleCnt="4"/>
      <dgm:spPr/>
      <dgm:t>
        <a:bodyPr/>
        <a:lstStyle/>
        <a:p>
          <a:endParaRPr lang="en-US"/>
        </a:p>
      </dgm:t>
    </dgm:pt>
    <dgm:pt modelId="{9CD08959-232C-4069-8D37-B70ABBB6705E}" type="pres">
      <dgm:prSet presAssocID="{F5930013-C956-4E99-B35D-E3BFF26126C9}" presName="arrow" presStyleLbl="node1" presStyleIdx="2" presStyleCnt="4"/>
      <dgm:spPr/>
      <dgm:t>
        <a:bodyPr/>
        <a:lstStyle/>
        <a:p>
          <a:endParaRPr lang="en-US"/>
        </a:p>
      </dgm:t>
    </dgm:pt>
    <dgm:pt modelId="{07748EF5-974C-4D74-8E6C-18D6D9429F69}" type="pres">
      <dgm:prSet presAssocID="{F5930013-C956-4E99-B35D-E3BFF26126C9}" presName="descendantArrow" presStyleCnt="0"/>
      <dgm:spPr/>
      <dgm:t>
        <a:bodyPr/>
        <a:lstStyle/>
        <a:p>
          <a:endParaRPr lang="en-US"/>
        </a:p>
      </dgm:t>
    </dgm:pt>
    <dgm:pt modelId="{0AB859A0-F8D4-42B4-8438-C44050193164}" type="pres">
      <dgm:prSet presAssocID="{6D13A9D4-BC45-45D4-B17E-61F0D91B9756}" presName="childTextArrow" presStyleLbl="fgAccFollowNode1" presStyleIdx="4" presStyleCnt="8">
        <dgm:presLayoutVars>
          <dgm:bulletEnabled val="1"/>
        </dgm:presLayoutVars>
      </dgm:prSet>
      <dgm:spPr/>
      <dgm:t>
        <a:bodyPr/>
        <a:lstStyle/>
        <a:p>
          <a:endParaRPr lang="en-US"/>
        </a:p>
      </dgm:t>
    </dgm:pt>
    <dgm:pt modelId="{EC93162A-74DF-4E97-A4FA-235BAF1C10F2}" type="pres">
      <dgm:prSet presAssocID="{566463F5-7E5D-4A04-8C3E-6FE898313D43}" presName="childTextArrow" presStyleLbl="fgAccFollowNode1" presStyleIdx="5" presStyleCnt="8">
        <dgm:presLayoutVars>
          <dgm:bulletEnabled val="1"/>
        </dgm:presLayoutVars>
      </dgm:prSet>
      <dgm:spPr/>
      <dgm:t>
        <a:bodyPr/>
        <a:lstStyle/>
        <a:p>
          <a:endParaRPr lang="en-US"/>
        </a:p>
      </dgm:t>
    </dgm:pt>
    <dgm:pt modelId="{CABC05FF-C500-4EF0-B546-5B06D9E974AA}" type="pres">
      <dgm:prSet presAssocID="{AB9CE49C-5DEF-454B-BB22-4FF57C951DF9}" presName="sp" presStyleCnt="0"/>
      <dgm:spPr/>
      <dgm:t>
        <a:bodyPr/>
        <a:lstStyle/>
        <a:p>
          <a:endParaRPr lang="en-US"/>
        </a:p>
      </dgm:t>
    </dgm:pt>
    <dgm:pt modelId="{4041608A-D13A-4BE0-B2DB-23170DFE3C28}" type="pres">
      <dgm:prSet presAssocID="{C2B94BF2-980B-4B50-860B-05E82905AEA8}" presName="arrowAndChildren" presStyleCnt="0"/>
      <dgm:spPr/>
      <dgm:t>
        <a:bodyPr/>
        <a:lstStyle/>
        <a:p>
          <a:endParaRPr lang="en-US"/>
        </a:p>
      </dgm:t>
    </dgm:pt>
    <dgm:pt modelId="{EB1062DD-2D03-4F47-83F1-5B3998B506C6}" type="pres">
      <dgm:prSet presAssocID="{C2B94BF2-980B-4B50-860B-05E82905AEA8}" presName="parentTextArrow" presStyleLbl="node1" presStyleIdx="2" presStyleCnt="4"/>
      <dgm:spPr/>
      <dgm:t>
        <a:bodyPr/>
        <a:lstStyle/>
        <a:p>
          <a:endParaRPr lang="en-US"/>
        </a:p>
      </dgm:t>
    </dgm:pt>
    <dgm:pt modelId="{20C8F965-4052-4E81-8A98-54F40E2719F3}" type="pres">
      <dgm:prSet presAssocID="{C2B94BF2-980B-4B50-860B-05E82905AEA8}" presName="arrow" presStyleLbl="node1" presStyleIdx="3" presStyleCnt="4"/>
      <dgm:spPr/>
      <dgm:t>
        <a:bodyPr/>
        <a:lstStyle/>
        <a:p>
          <a:endParaRPr lang="en-US"/>
        </a:p>
      </dgm:t>
    </dgm:pt>
    <dgm:pt modelId="{EF231518-2DCF-4501-B5BD-730A615CD555}" type="pres">
      <dgm:prSet presAssocID="{C2B94BF2-980B-4B50-860B-05E82905AEA8}" presName="descendantArrow" presStyleCnt="0"/>
      <dgm:spPr/>
      <dgm:t>
        <a:bodyPr/>
        <a:lstStyle/>
        <a:p>
          <a:endParaRPr lang="en-US"/>
        </a:p>
      </dgm:t>
    </dgm:pt>
    <dgm:pt modelId="{E9BB95F7-755D-4C81-B471-F3BD54EC3313}" type="pres">
      <dgm:prSet presAssocID="{B65ACE40-7062-4DA8-837F-D523EBA3F8CA}" presName="childTextArrow" presStyleLbl="fgAccFollowNode1" presStyleIdx="6" presStyleCnt="8">
        <dgm:presLayoutVars>
          <dgm:bulletEnabled val="1"/>
        </dgm:presLayoutVars>
      </dgm:prSet>
      <dgm:spPr/>
      <dgm:t>
        <a:bodyPr/>
        <a:lstStyle/>
        <a:p>
          <a:endParaRPr lang="en-US"/>
        </a:p>
      </dgm:t>
    </dgm:pt>
    <dgm:pt modelId="{BF38EDA1-AE6B-4431-B8F2-7341191C5C89}" type="pres">
      <dgm:prSet presAssocID="{0434424E-6526-42E1-903A-38C3D953DA89}" presName="childTextArrow" presStyleLbl="fgAccFollowNode1" presStyleIdx="7" presStyleCnt="8">
        <dgm:presLayoutVars>
          <dgm:bulletEnabled val="1"/>
        </dgm:presLayoutVars>
      </dgm:prSet>
      <dgm:spPr/>
      <dgm:t>
        <a:bodyPr/>
        <a:lstStyle/>
        <a:p>
          <a:endParaRPr lang="en-US"/>
        </a:p>
      </dgm:t>
    </dgm:pt>
  </dgm:ptLst>
  <dgm:cxnLst>
    <dgm:cxn modelId="{9CAC0AE7-EA5C-41D3-92B8-404F3770A899}" type="presOf" srcId="{F5930013-C956-4E99-B35D-E3BFF26126C9}" destId="{36435692-0971-41A5-A4EE-1C35024D2969}" srcOrd="0" destOrd="0" presId="urn:microsoft.com/office/officeart/2005/8/layout/process4"/>
    <dgm:cxn modelId="{ABB20464-A78E-4D69-8DD0-181C5FE49C0D}" type="presOf" srcId="{B65ACE40-7062-4DA8-837F-D523EBA3F8CA}" destId="{E9BB95F7-755D-4C81-B471-F3BD54EC3313}" srcOrd="0" destOrd="0" presId="urn:microsoft.com/office/officeart/2005/8/layout/process4"/>
    <dgm:cxn modelId="{89E5B4FA-C69A-4D98-B007-F3221BB90112}" type="presOf" srcId="{566463F5-7E5D-4A04-8C3E-6FE898313D43}" destId="{EC93162A-74DF-4E97-A4FA-235BAF1C10F2}" srcOrd="0" destOrd="0" presId="urn:microsoft.com/office/officeart/2005/8/layout/process4"/>
    <dgm:cxn modelId="{063D2791-6397-4626-A30A-E58D675F3FA3}" type="presOf" srcId="{C2B94BF2-980B-4B50-860B-05E82905AEA8}" destId="{EB1062DD-2D03-4F47-83F1-5B3998B506C6}" srcOrd="0" destOrd="0" presId="urn:microsoft.com/office/officeart/2005/8/layout/process4"/>
    <dgm:cxn modelId="{B9F6CC4E-F41D-463E-8053-902DE13E5F50}" type="presOf" srcId="{6D13A9D4-BC45-45D4-B17E-61F0D91B9756}" destId="{0AB859A0-F8D4-42B4-8438-C44050193164}" srcOrd="0" destOrd="0" presId="urn:microsoft.com/office/officeart/2005/8/layout/process4"/>
    <dgm:cxn modelId="{78E80870-0872-40D5-A9D0-C314BC62EEEF}" srcId="{C2B94BF2-980B-4B50-860B-05E82905AEA8}" destId="{0434424E-6526-42E1-903A-38C3D953DA89}" srcOrd="1" destOrd="0" parTransId="{169A770E-3A9D-47C2-B431-92DC68AE37F5}" sibTransId="{82131E8D-E63D-4056-8E9A-A39338839137}"/>
    <dgm:cxn modelId="{682B44A8-EF3E-4826-B335-396EABE78300}" srcId="{1622EB69-5C23-4D6D-B42B-C01EF0EC40DC}" destId="{C2B94BF2-980B-4B50-860B-05E82905AEA8}" srcOrd="0" destOrd="0" parTransId="{BEBE8C2B-78C2-4644-BDA6-92D75E203C0D}" sibTransId="{AB9CE49C-5DEF-454B-BB22-4FF57C951DF9}"/>
    <dgm:cxn modelId="{F7B2AA05-C371-468B-8F72-675BF83E965C}" srcId="{03810B92-88ED-4B14-BC74-2D9D0852E1E7}" destId="{BCE82BDF-F636-4322-BB29-746BAC3EBBE3}" srcOrd="0" destOrd="0" parTransId="{4CB9106B-59CA-4028-901F-12758165C6D9}" sibTransId="{ED82A052-5568-4E95-97F2-BBB20D7EF643}"/>
    <dgm:cxn modelId="{3404D5BF-CF8C-4611-8508-6ADE5BC8D4BB}" srcId="{92B4A602-21F2-491B-B405-61332E83C912}" destId="{F37074B5-F719-4E34-8D49-71F3519F0D41}" srcOrd="0" destOrd="0" parTransId="{872A5E04-EA3F-4190-ABF1-E4312A52F117}" sibTransId="{15E61F40-1AB5-4C7E-8A0F-E636E9D6F8FD}"/>
    <dgm:cxn modelId="{C6E51DA9-14B4-4F5A-9688-BA840B76B513}" type="presOf" srcId="{F5930013-C956-4E99-B35D-E3BFF26126C9}" destId="{9CD08959-232C-4069-8D37-B70ABBB6705E}" srcOrd="1" destOrd="0" presId="urn:microsoft.com/office/officeart/2005/8/layout/process4"/>
    <dgm:cxn modelId="{2EE3DA9C-E0E7-4E73-AA95-2F169E261E87}" srcId="{F5930013-C956-4E99-B35D-E3BFF26126C9}" destId="{6D13A9D4-BC45-45D4-B17E-61F0D91B9756}" srcOrd="0" destOrd="0" parTransId="{6C81DB19-6ECE-4211-839F-E07E28B3A55C}" sibTransId="{73EF1899-8262-4029-8837-FEE8C20C4FFA}"/>
    <dgm:cxn modelId="{A8E093BD-C861-41A2-AD33-AF228075F9A1}" type="presOf" srcId="{A207B8B5-8B77-4EC9-A804-948BB0DEC3B2}" destId="{904410B2-0075-477C-8540-241D33601DBA}" srcOrd="0" destOrd="0" presId="urn:microsoft.com/office/officeart/2005/8/layout/process4"/>
    <dgm:cxn modelId="{861EDFBA-C3FE-4C26-A635-0DE7E5C858F2}" type="presOf" srcId="{F37074B5-F719-4E34-8D49-71F3519F0D41}" destId="{48362338-628E-49CB-AD4F-143D179A5542}" srcOrd="0" destOrd="0" presId="urn:microsoft.com/office/officeart/2005/8/layout/process4"/>
    <dgm:cxn modelId="{756F871F-0070-4E7E-805B-2A748B9D3C90}" srcId="{1622EB69-5C23-4D6D-B42B-C01EF0EC40DC}" destId="{F5930013-C956-4E99-B35D-E3BFF26126C9}" srcOrd="1" destOrd="0" parTransId="{24587C80-DF63-4CC8-A490-ADFE6AAB10D2}" sibTransId="{D47F57E1-0DC0-45B1-982B-5F70031388AF}"/>
    <dgm:cxn modelId="{1B7A3EC2-98B1-4D6A-854F-5CC646310C82}" srcId="{92B4A602-21F2-491B-B405-61332E83C912}" destId="{A207B8B5-8B77-4EC9-A804-948BB0DEC3B2}" srcOrd="1" destOrd="0" parTransId="{88D7FE4B-1C9C-4DE7-BB72-ECEC78D9A48F}" sibTransId="{257E721C-0297-45AB-A190-A0F6305A2B68}"/>
    <dgm:cxn modelId="{B99530D7-63A3-4F92-819A-CF99973904BE}" srcId="{F5930013-C956-4E99-B35D-E3BFF26126C9}" destId="{566463F5-7E5D-4A04-8C3E-6FE898313D43}" srcOrd="1" destOrd="0" parTransId="{8389E53D-23FA-4D86-987B-5EE5EA59455A}" sibTransId="{D9E8A1BB-F28A-4DDE-9C6D-95CD575067BB}"/>
    <dgm:cxn modelId="{AB87AF9B-6FFF-437E-9CB4-52CFA161B307}" type="presOf" srcId="{1622EB69-5C23-4D6D-B42B-C01EF0EC40DC}" destId="{297AFD09-6F95-44D1-AD88-2ABEF083179C}" srcOrd="0" destOrd="0" presId="urn:microsoft.com/office/officeart/2005/8/layout/process4"/>
    <dgm:cxn modelId="{50F1E750-A98E-48E4-ADC4-3AAF6B4A7ACB}" type="presOf" srcId="{0434424E-6526-42E1-903A-38C3D953DA89}" destId="{BF38EDA1-AE6B-4431-B8F2-7341191C5C89}" srcOrd="0" destOrd="0" presId="urn:microsoft.com/office/officeart/2005/8/layout/process4"/>
    <dgm:cxn modelId="{1A7612F6-75B9-474F-80C0-E054FFBD3BF8}" type="presOf" srcId="{92B4A602-21F2-491B-B405-61332E83C912}" destId="{68AFCC53-4FF1-4D43-BB19-D85E839D314B}" srcOrd="1" destOrd="0" presId="urn:microsoft.com/office/officeart/2005/8/layout/process4"/>
    <dgm:cxn modelId="{9AE893D2-84EB-4CBE-994E-5467A53A64DE}" type="presOf" srcId="{03810B92-88ED-4B14-BC74-2D9D0852E1E7}" destId="{4AFE2EF1-B22C-47A6-9A1B-1685891FE8A9}" srcOrd="0" destOrd="0" presId="urn:microsoft.com/office/officeart/2005/8/layout/process4"/>
    <dgm:cxn modelId="{E97E53BE-4D25-4C41-A1C1-E449FFE32FC1}" type="presOf" srcId="{40B3A4C7-9EB3-4A0A-ABC1-DB4420ACE52A}" destId="{30763D95-A3A7-4E29-AB01-B182C1EDE84C}" srcOrd="0" destOrd="0" presId="urn:microsoft.com/office/officeart/2005/8/layout/process4"/>
    <dgm:cxn modelId="{3794FA05-8CF7-48F6-A4CE-C2D24C6ABCEF}" type="presOf" srcId="{03810B92-88ED-4B14-BC74-2D9D0852E1E7}" destId="{B4166518-8D60-4BB0-AF4C-EF808093D26F}" srcOrd="1" destOrd="0" presId="urn:microsoft.com/office/officeart/2005/8/layout/process4"/>
    <dgm:cxn modelId="{3844308C-0FEE-4C36-9968-BC842CC2BB0A}" type="presOf" srcId="{BCE82BDF-F636-4322-BB29-746BAC3EBBE3}" destId="{96E6041B-BB0F-478F-8855-7FAA04C325E4}" srcOrd="0" destOrd="0" presId="urn:microsoft.com/office/officeart/2005/8/layout/process4"/>
    <dgm:cxn modelId="{7D465B22-A158-4E10-8E3F-07C8F52D2598}" srcId="{1622EB69-5C23-4D6D-B42B-C01EF0EC40DC}" destId="{03810B92-88ED-4B14-BC74-2D9D0852E1E7}" srcOrd="2" destOrd="0" parTransId="{796F0E0F-2C06-4B34-B19C-71586D010F55}" sibTransId="{26B365F3-ABAD-4594-B9B5-401B5D4A8FBB}"/>
    <dgm:cxn modelId="{227E5124-5D33-4342-92F8-650499FD6066}" srcId="{C2B94BF2-980B-4B50-860B-05E82905AEA8}" destId="{B65ACE40-7062-4DA8-837F-D523EBA3F8CA}" srcOrd="0" destOrd="0" parTransId="{46048855-04B0-4F3F-B85F-88399A9E9181}" sibTransId="{ACA1DA70-269C-4A29-99D3-456A856FE0FB}"/>
    <dgm:cxn modelId="{8E3F3AD2-649A-4C3D-A5F7-B8E783E3E6DD}" type="presOf" srcId="{C2B94BF2-980B-4B50-860B-05E82905AEA8}" destId="{20C8F965-4052-4E81-8A98-54F40E2719F3}" srcOrd="1" destOrd="0" presId="urn:microsoft.com/office/officeart/2005/8/layout/process4"/>
    <dgm:cxn modelId="{52033D36-84EE-4059-9A7E-F3786D0533CE}" srcId="{1622EB69-5C23-4D6D-B42B-C01EF0EC40DC}" destId="{92B4A602-21F2-491B-B405-61332E83C912}" srcOrd="3" destOrd="0" parTransId="{6C38A636-53CC-4547-8D6E-2D0254E94255}" sibTransId="{FD42C38D-65CA-4F49-B9C9-C47055A6D59F}"/>
    <dgm:cxn modelId="{4A0C7501-1DAD-4706-B688-A1A4027592C2}" type="presOf" srcId="{92B4A602-21F2-491B-B405-61332E83C912}" destId="{996891BE-02F4-467C-9B40-E6CEB99E7AC1}" srcOrd="0" destOrd="0" presId="urn:microsoft.com/office/officeart/2005/8/layout/process4"/>
    <dgm:cxn modelId="{3A7DD9C8-FF9E-4C81-8204-EF9F379D08AC}" srcId="{03810B92-88ED-4B14-BC74-2D9D0852E1E7}" destId="{40B3A4C7-9EB3-4A0A-ABC1-DB4420ACE52A}" srcOrd="1" destOrd="0" parTransId="{BBF31E98-A643-438B-A69D-65A2AC2755BD}" sibTransId="{A3D340A1-E90E-4AAB-8BFE-A59DC5C7AD38}"/>
    <dgm:cxn modelId="{7CCCDA42-699E-4B50-B0C5-EAFC9A0855D0}" type="presParOf" srcId="{297AFD09-6F95-44D1-AD88-2ABEF083179C}" destId="{92B6EA52-B3F9-4095-B643-69FCEC92386B}" srcOrd="0" destOrd="0" presId="urn:microsoft.com/office/officeart/2005/8/layout/process4"/>
    <dgm:cxn modelId="{B65BB488-20D0-4C30-AAC3-016BD13C8F1A}" type="presParOf" srcId="{92B6EA52-B3F9-4095-B643-69FCEC92386B}" destId="{996891BE-02F4-467C-9B40-E6CEB99E7AC1}" srcOrd="0" destOrd="0" presId="urn:microsoft.com/office/officeart/2005/8/layout/process4"/>
    <dgm:cxn modelId="{C0AACA29-88C2-4BCA-BED1-128106BDC51A}" type="presParOf" srcId="{92B6EA52-B3F9-4095-B643-69FCEC92386B}" destId="{68AFCC53-4FF1-4D43-BB19-D85E839D314B}" srcOrd="1" destOrd="0" presId="urn:microsoft.com/office/officeart/2005/8/layout/process4"/>
    <dgm:cxn modelId="{A3EF9508-6354-42F5-BAC6-B2FED188A00B}" type="presParOf" srcId="{92B6EA52-B3F9-4095-B643-69FCEC92386B}" destId="{EB32362A-1582-418A-A2EF-C49630A3004D}" srcOrd="2" destOrd="0" presId="urn:microsoft.com/office/officeart/2005/8/layout/process4"/>
    <dgm:cxn modelId="{671C1AE4-DD20-401D-A321-BEFDFC38EFE3}" type="presParOf" srcId="{EB32362A-1582-418A-A2EF-C49630A3004D}" destId="{48362338-628E-49CB-AD4F-143D179A5542}" srcOrd="0" destOrd="0" presId="urn:microsoft.com/office/officeart/2005/8/layout/process4"/>
    <dgm:cxn modelId="{B0028047-55EE-4513-9DBD-9DAC9F96546F}" type="presParOf" srcId="{EB32362A-1582-418A-A2EF-C49630A3004D}" destId="{904410B2-0075-477C-8540-241D33601DBA}" srcOrd="1" destOrd="0" presId="urn:microsoft.com/office/officeart/2005/8/layout/process4"/>
    <dgm:cxn modelId="{AFE35AB9-FE20-4F2F-9C69-55D4D5F0CE8C}" type="presParOf" srcId="{297AFD09-6F95-44D1-AD88-2ABEF083179C}" destId="{02F0ABA9-FA31-43BE-962A-5C37AB4783A5}" srcOrd="1" destOrd="0" presId="urn:microsoft.com/office/officeart/2005/8/layout/process4"/>
    <dgm:cxn modelId="{D217EAFF-A932-4366-8797-7E30B0602885}" type="presParOf" srcId="{297AFD09-6F95-44D1-AD88-2ABEF083179C}" destId="{93A64D9F-DE94-43A7-BE99-8A3A4359BF98}" srcOrd="2" destOrd="0" presId="urn:microsoft.com/office/officeart/2005/8/layout/process4"/>
    <dgm:cxn modelId="{5C8106F9-4DBB-44E4-AA1B-25675284E1E8}" type="presParOf" srcId="{93A64D9F-DE94-43A7-BE99-8A3A4359BF98}" destId="{4AFE2EF1-B22C-47A6-9A1B-1685891FE8A9}" srcOrd="0" destOrd="0" presId="urn:microsoft.com/office/officeart/2005/8/layout/process4"/>
    <dgm:cxn modelId="{F1AB360E-DDE7-4840-AAC7-9966BED6C01B}" type="presParOf" srcId="{93A64D9F-DE94-43A7-BE99-8A3A4359BF98}" destId="{B4166518-8D60-4BB0-AF4C-EF808093D26F}" srcOrd="1" destOrd="0" presId="urn:microsoft.com/office/officeart/2005/8/layout/process4"/>
    <dgm:cxn modelId="{A017BBE8-CA4F-44B2-88C8-3ADCF9CB2ECE}" type="presParOf" srcId="{93A64D9F-DE94-43A7-BE99-8A3A4359BF98}" destId="{F67EE94A-7AD2-4CAD-8278-4362DE3FC4CD}" srcOrd="2" destOrd="0" presId="urn:microsoft.com/office/officeart/2005/8/layout/process4"/>
    <dgm:cxn modelId="{073B2497-9CA3-4288-A318-3595569712EB}" type="presParOf" srcId="{F67EE94A-7AD2-4CAD-8278-4362DE3FC4CD}" destId="{96E6041B-BB0F-478F-8855-7FAA04C325E4}" srcOrd="0" destOrd="0" presId="urn:microsoft.com/office/officeart/2005/8/layout/process4"/>
    <dgm:cxn modelId="{380D439F-F9AA-425F-A29B-2C109AC267B0}" type="presParOf" srcId="{F67EE94A-7AD2-4CAD-8278-4362DE3FC4CD}" destId="{30763D95-A3A7-4E29-AB01-B182C1EDE84C}" srcOrd="1" destOrd="0" presId="urn:microsoft.com/office/officeart/2005/8/layout/process4"/>
    <dgm:cxn modelId="{7118355F-4505-421C-8DFD-7A6C44B69BCB}" type="presParOf" srcId="{297AFD09-6F95-44D1-AD88-2ABEF083179C}" destId="{5E4F0453-CB44-4BA7-9FE0-E03D636A0490}" srcOrd="3" destOrd="0" presId="urn:microsoft.com/office/officeart/2005/8/layout/process4"/>
    <dgm:cxn modelId="{7D3A1220-FA91-4E7F-97CD-2BF03D983ADA}" type="presParOf" srcId="{297AFD09-6F95-44D1-AD88-2ABEF083179C}" destId="{D5560846-33C6-42E6-A77D-C965B306C344}" srcOrd="4" destOrd="0" presId="urn:microsoft.com/office/officeart/2005/8/layout/process4"/>
    <dgm:cxn modelId="{470035DA-21D2-4B94-9953-251337631F07}" type="presParOf" srcId="{D5560846-33C6-42E6-A77D-C965B306C344}" destId="{36435692-0971-41A5-A4EE-1C35024D2969}" srcOrd="0" destOrd="0" presId="urn:microsoft.com/office/officeart/2005/8/layout/process4"/>
    <dgm:cxn modelId="{5985901A-1C8D-43B1-AD25-2F00AA2B0EDA}" type="presParOf" srcId="{D5560846-33C6-42E6-A77D-C965B306C344}" destId="{9CD08959-232C-4069-8D37-B70ABBB6705E}" srcOrd="1" destOrd="0" presId="urn:microsoft.com/office/officeart/2005/8/layout/process4"/>
    <dgm:cxn modelId="{6D24BBE5-90B8-4E48-8286-58FD1A7C17C4}" type="presParOf" srcId="{D5560846-33C6-42E6-A77D-C965B306C344}" destId="{07748EF5-974C-4D74-8E6C-18D6D9429F69}" srcOrd="2" destOrd="0" presId="urn:microsoft.com/office/officeart/2005/8/layout/process4"/>
    <dgm:cxn modelId="{1DD7D41A-8C28-4545-B664-4C9F827726ED}" type="presParOf" srcId="{07748EF5-974C-4D74-8E6C-18D6D9429F69}" destId="{0AB859A0-F8D4-42B4-8438-C44050193164}" srcOrd="0" destOrd="0" presId="urn:microsoft.com/office/officeart/2005/8/layout/process4"/>
    <dgm:cxn modelId="{7A2D3513-7201-465E-A7CE-C9CB448AA67D}" type="presParOf" srcId="{07748EF5-974C-4D74-8E6C-18D6D9429F69}" destId="{EC93162A-74DF-4E97-A4FA-235BAF1C10F2}" srcOrd="1" destOrd="0" presId="urn:microsoft.com/office/officeart/2005/8/layout/process4"/>
    <dgm:cxn modelId="{43B3774B-FA02-49AF-9A50-A55F2786A546}" type="presParOf" srcId="{297AFD09-6F95-44D1-AD88-2ABEF083179C}" destId="{CABC05FF-C500-4EF0-B546-5B06D9E974AA}" srcOrd="5" destOrd="0" presId="urn:microsoft.com/office/officeart/2005/8/layout/process4"/>
    <dgm:cxn modelId="{6CF09E8F-A707-43D5-856D-190B19A3766A}" type="presParOf" srcId="{297AFD09-6F95-44D1-AD88-2ABEF083179C}" destId="{4041608A-D13A-4BE0-B2DB-23170DFE3C28}" srcOrd="6" destOrd="0" presId="urn:microsoft.com/office/officeart/2005/8/layout/process4"/>
    <dgm:cxn modelId="{A870A5A8-7261-4FAB-99C7-FF9360F7B8B2}" type="presParOf" srcId="{4041608A-D13A-4BE0-B2DB-23170DFE3C28}" destId="{EB1062DD-2D03-4F47-83F1-5B3998B506C6}" srcOrd="0" destOrd="0" presId="urn:microsoft.com/office/officeart/2005/8/layout/process4"/>
    <dgm:cxn modelId="{2D249DD2-6111-4A72-B613-FE580F40DE4E}" type="presParOf" srcId="{4041608A-D13A-4BE0-B2DB-23170DFE3C28}" destId="{20C8F965-4052-4E81-8A98-54F40E2719F3}" srcOrd="1" destOrd="0" presId="urn:microsoft.com/office/officeart/2005/8/layout/process4"/>
    <dgm:cxn modelId="{455E65F6-B232-44EC-936D-D1CBB64497F7}" type="presParOf" srcId="{4041608A-D13A-4BE0-B2DB-23170DFE3C28}" destId="{EF231518-2DCF-4501-B5BD-730A615CD555}" srcOrd="2" destOrd="0" presId="urn:microsoft.com/office/officeart/2005/8/layout/process4"/>
    <dgm:cxn modelId="{1C4CA010-0EF9-4C50-9746-2444924320E5}" type="presParOf" srcId="{EF231518-2DCF-4501-B5BD-730A615CD555}" destId="{E9BB95F7-755D-4C81-B471-F3BD54EC3313}" srcOrd="0" destOrd="0" presId="urn:microsoft.com/office/officeart/2005/8/layout/process4"/>
    <dgm:cxn modelId="{389151B1-CD80-4909-98B0-97C45CD38563}" type="presParOf" srcId="{EF231518-2DCF-4501-B5BD-730A615CD555}" destId="{BF38EDA1-AE6B-4431-B8F2-7341191C5C8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22EB69-5C23-4D6D-B42B-C01EF0EC40DC}"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C2B94BF2-980B-4B50-860B-05E82905AEA8}">
      <dgm:prSet phldrT="[Text]" custT="1"/>
      <dgm:spPr/>
      <dgm:t>
        <a:bodyPr/>
        <a:lstStyle/>
        <a:p>
          <a:r>
            <a:rPr lang="en-US" sz="2400" dirty="0" smtClean="0">
              <a:latin typeface="Arial Black" pitchFamily="34" charset="0"/>
            </a:rPr>
            <a:t>The Need/Motivation</a:t>
          </a:r>
          <a:endParaRPr lang="en-US" sz="2400" dirty="0">
            <a:latin typeface="Arial Black" pitchFamily="34" charset="0"/>
          </a:endParaRPr>
        </a:p>
      </dgm:t>
    </dgm:pt>
    <dgm:pt modelId="{BEBE8C2B-78C2-4644-BDA6-92D75E203C0D}" type="parTrans" cxnId="{682B44A8-EF3E-4826-B335-396EABE78300}">
      <dgm:prSet/>
      <dgm:spPr/>
      <dgm:t>
        <a:bodyPr/>
        <a:lstStyle/>
        <a:p>
          <a:endParaRPr lang="en-US"/>
        </a:p>
      </dgm:t>
    </dgm:pt>
    <dgm:pt modelId="{AB9CE49C-5DEF-454B-BB22-4FF57C951DF9}" type="sibTrans" cxnId="{682B44A8-EF3E-4826-B335-396EABE78300}">
      <dgm:prSet/>
      <dgm:spPr/>
      <dgm:t>
        <a:bodyPr/>
        <a:lstStyle/>
        <a:p>
          <a:endParaRPr lang="en-US"/>
        </a:p>
      </dgm:t>
    </dgm:pt>
    <dgm:pt modelId="{B65ACE40-7062-4DA8-837F-D523EBA3F8CA}">
      <dgm:prSet phldrT="[Text]"/>
      <dgm:spPr/>
      <dgm:t>
        <a:bodyPr/>
        <a:lstStyle/>
        <a:p>
          <a:r>
            <a:rPr lang="en-US" dirty="0" smtClean="0">
              <a:latin typeface="Arial Black" pitchFamily="34" charset="0"/>
            </a:rPr>
            <a:t>Goals</a:t>
          </a:r>
          <a:endParaRPr lang="en-US" dirty="0">
            <a:latin typeface="Arial Black" pitchFamily="34" charset="0"/>
          </a:endParaRPr>
        </a:p>
      </dgm:t>
    </dgm:pt>
    <dgm:pt modelId="{46048855-04B0-4F3F-B85F-88399A9E9181}" type="parTrans" cxnId="{227E5124-5D33-4342-92F8-650499FD6066}">
      <dgm:prSet/>
      <dgm:spPr/>
      <dgm:t>
        <a:bodyPr/>
        <a:lstStyle/>
        <a:p>
          <a:endParaRPr lang="en-US"/>
        </a:p>
      </dgm:t>
    </dgm:pt>
    <dgm:pt modelId="{ACA1DA70-269C-4A29-99D3-456A856FE0FB}" type="sibTrans" cxnId="{227E5124-5D33-4342-92F8-650499FD6066}">
      <dgm:prSet/>
      <dgm:spPr/>
      <dgm:t>
        <a:bodyPr/>
        <a:lstStyle/>
        <a:p>
          <a:endParaRPr lang="en-US"/>
        </a:p>
      </dgm:t>
    </dgm:pt>
    <dgm:pt modelId="{0434424E-6526-42E1-903A-38C3D953DA89}">
      <dgm:prSet phldrT="[Text]"/>
      <dgm:spPr/>
      <dgm:t>
        <a:bodyPr/>
        <a:lstStyle/>
        <a:p>
          <a:r>
            <a:rPr lang="en-US" dirty="0" smtClean="0">
              <a:latin typeface="Arial Black" pitchFamily="34" charset="0"/>
            </a:rPr>
            <a:t>Gaps in Knowledge/Capability</a:t>
          </a:r>
        </a:p>
      </dgm:t>
    </dgm:pt>
    <dgm:pt modelId="{169A770E-3A9D-47C2-B431-92DC68AE37F5}" type="parTrans" cxnId="{78E80870-0872-40D5-A9D0-C314BC62EEEF}">
      <dgm:prSet/>
      <dgm:spPr/>
      <dgm:t>
        <a:bodyPr/>
        <a:lstStyle/>
        <a:p>
          <a:endParaRPr lang="en-US"/>
        </a:p>
      </dgm:t>
    </dgm:pt>
    <dgm:pt modelId="{82131E8D-E63D-4056-8E9A-A39338839137}" type="sibTrans" cxnId="{78E80870-0872-40D5-A9D0-C314BC62EEEF}">
      <dgm:prSet/>
      <dgm:spPr/>
      <dgm:t>
        <a:bodyPr/>
        <a:lstStyle/>
        <a:p>
          <a:endParaRPr lang="en-US"/>
        </a:p>
      </dgm:t>
    </dgm:pt>
    <dgm:pt modelId="{F5930013-C956-4E99-B35D-E3BFF26126C9}">
      <dgm:prSet phldrT="[Text]" custT="1"/>
      <dgm:spPr/>
      <dgm:t>
        <a:bodyPr/>
        <a:lstStyle/>
        <a:p>
          <a:r>
            <a:rPr lang="en-US" sz="2400" dirty="0" smtClean="0">
              <a:latin typeface="Arial Black" pitchFamily="34" charset="0"/>
            </a:rPr>
            <a:t>New Knowledge/Capability</a:t>
          </a:r>
        </a:p>
      </dgm:t>
    </dgm:pt>
    <dgm:pt modelId="{24587C80-DF63-4CC8-A490-ADFE6AAB10D2}" type="parTrans" cxnId="{756F871F-0070-4E7E-805B-2A748B9D3C90}">
      <dgm:prSet/>
      <dgm:spPr/>
      <dgm:t>
        <a:bodyPr/>
        <a:lstStyle/>
        <a:p>
          <a:endParaRPr lang="en-US"/>
        </a:p>
      </dgm:t>
    </dgm:pt>
    <dgm:pt modelId="{D47F57E1-0DC0-45B1-982B-5F70031388AF}" type="sibTrans" cxnId="{756F871F-0070-4E7E-805B-2A748B9D3C90}">
      <dgm:prSet/>
      <dgm:spPr/>
      <dgm:t>
        <a:bodyPr/>
        <a:lstStyle/>
        <a:p>
          <a:endParaRPr lang="en-US"/>
        </a:p>
      </dgm:t>
    </dgm:pt>
    <dgm:pt modelId="{6D13A9D4-BC45-45D4-B17E-61F0D91B9756}">
      <dgm:prSet phldrT="[Text]"/>
      <dgm:spPr/>
      <dgm:t>
        <a:bodyPr/>
        <a:lstStyle/>
        <a:p>
          <a:r>
            <a:rPr lang="en-US" dirty="0" smtClean="0">
              <a:latin typeface="Arial Black" pitchFamily="34" charset="0"/>
            </a:rPr>
            <a:t>Hypotheses/Challenges</a:t>
          </a:r>
        </a:p>
      </dgm:t>
    </dgm:pt>
    <dgm:pt modelId="{6C81DB19-6ECE-4211-839F-E07E28B3A55C}" type="parTrans" cxnId="{2EE3DA9C-E0E7-4E73-AA95-2F169E261E87}">
      <dgm:prSet/>
      <dgm:spPr/>
      <dgm:t>
        <a:bodyPr/>
        <a:lstStyle/>
        <a:p>
          <a:endParaRPr lang="en-US"/>
        </a:p>
      </dgm:t>
    </dgm:pt>
    <dgm:pt modelId="{73EF1899-8262-4029-8837-FEE8C20C4FFA}" type="sibTrans" cxnId="{2EE3DA9C-E0E7-4E73-AA95-2F169E261E87}">
      <dgm:prSet/>
      <dgm:spPr/>
      <dgm:t>
        <a:bodyPr/>
        <a:lstStyle/>
        <a:p>
          <a:endParaRPr lang="en-US"/>
        </a:p>
      </dgm:t>
    </dgm:pt>
    <dgm:pt modelId="{566463F5-7E5D-4A04-8C3E-6FE898313D43}">
      <dgm:prSet phldrT="[Text]"/>
      <dgm:spPr/>
      <dgm:t>
        <a:bodyPr/>
        <a:lstStyle/>
        <a:p>
          <a:r>
            <a:rPr lang="en-US" dirty="0" smtClean="0">
              <a:latin typeface="Arial Black" pitchFamily="34" charset="0"/>
            </a:rPr>
            <a:t>Research Questions/Capabilities</a:t>
          </a:r>
        </a:p>
      </dgm:t>
    </dgm:pt>
    <dgm:pt modelId="{8389E53D-23FA-4D86-987B-5EE5EA59455A}" type="parTrans" cxnId="{B99530D7-63A3-4F92-819A-CF99973904BE}">
      <dgm:prSet/>
      <dgm:spPr/>
      <dgm:t>
        <a:bodyPr/>
        <a:lstStyle/>
        <a:p>
          <a:endParaRPr lang="en-US"/>
        </a:p>
      </dgm:t>
    </dgm:pt>
    <dgm:pt modelId="{D9E8A1BB-F28A-4DDE-9C6D-95CD575067BB}" type="sibTrans" cxnId="{B99530D7-63A3-4F92-819A-CF99973904BE}">
      <dgm:prSet/>
      <dgm:spPr/>
      <dgm:t>
        <a:bodyPr/>
        <a:lstStyle/>
        <a:p>
          <a:endParaRPr lang="en-US"/>
        </a:p>
      </dgm:t>
    </dgm:pt>
    <dgm:pt modelId="{03810B92-88ED-4B14-BC74-2D9D0852E1E7}">
      <dgm:prSet phldrT="[Text]" custT="1"/>
      <dgm:spPr/>
      <dgm:t>
        <a:bodyPr/>
        <a:lstStyle/>
        <a:p>
          <a:r>
            <a:rPr lang="en-US" sz="2400" dirty="0" smtClean="0">
              <a:latin typeface="Arial Black" pitchFamily="34" charset="0"/>
            </a:rPr>
            <a:t>Approach</a:t>
          </a:r>
        </a:p>
      </dgm:t>
    </dgm:pt>
    <dgm:pt modelId="{796F0E0F-2C06-4B34-B19C-71586D010F55}" type="parTrans" cxnId="{7D465B22-A158-4E10-8E3F-07C8F52D2598}">
      <dgm:prSet/>
      <dgm:spPr/>
      <dgm:t>
        <a:bodyPr/>
        <a:lstStyle/>
        <a:p>
          <a:endParaRPr lang="en-US"/>
        </a:p>
      </dgm:t>
    </dgm:pt>
    <dgm:pt modelId="{26B365F3-ABAD-4594-B9B5-401B5D4A8FBB}" type="sibTrans" cxnId="{7D465B22-A158-4E10-8E3F-07C8F52D2598}">
      <dgm:prSet/>
      <dgm:spPr/>
      <dgm:t>
        <a:bodyPr/>
        <a:lstStyle/>
        <a:p>
          <a:endParaRPr lang="en-US"/>
        </a:p>
      </dgm:t>
    </dgm:pt>
    <dgm:pt modelId="{BCE82BDF-F636-4322-BB29-746BAC3EBBE3}">
      <dgm:prSet phldrT="[Text]"/>
      <dgm:spPr/>
      <dgm:t>
        <a:bodyPr/>
        <a:lstStyle/>
        <a:p>
          <a:r>
            <a:rPr lang="en-US" dirty="0" smtClean="0">
              <a:latin typeface="Arial Black" pitchFamily="34" charset="0"/>
            </a:rPr>
            <a:t>Objectives/Specific Aims</a:t>
          </a:r>
        </a:p>
      </dgm:t>
    </dgm:pt>
    <dgm:pt modelId="{4CB9106B-59CA-4028-901F-12758165C6D9}" type="parTrans" cxnId="{F7B2AA05-C371-468B-8F72-675BF83E965C}">
      <dgm:prSet/>
      <dgm:spPr/>
      <dgm:t>
        <a:bodyPr/>
        <a:lstStyle/>
        <a:p>
          <a:endParaRPr lang="en-US"/>
        </a:p>
      </dgm:t>
    </dgm:pt>
    <dgm:pt modelId="{ED82A052-5568-4E95-97F2-BBB20D7EF643}" type="sibTrans" cxnId="{F7B2AA05-C371-468B-8F72-675BF83E965C}">
      <dgm:prSet/>
      <dgm:spPr/>
      <dgm:t>
        <a:bodyPr/>
        <a:lstStyle/>
        <a:p>
          <a:endParaRPr lang="en-US"/>
        </a:p>
      </dgm:t>
    </dgm:pt>
    <dgm:pt modelId="{40B3A4C7-9EB3-4A0A-ABC1-DB4420ACE52A}">
      <dgm:prSet phldrT="[Text]"/>
      <dgm:spPr/>
      <dgm:t>
        <a:bodyPr/>
        <a:lstStyle/>
        <a:p>
          <a:r>
            <a:rPr lang="en-US" dirty="0" smtClean="0">
              <a:latin typeface="Arial Black" pitchFamily="34" charset="0"/>
            </a:rPr>
            <a:t>How it’s Different</a:t>
          </a:r>
        </a:p>
      </dgm:t>
    </dgm:pt>
    <dgm:pt modelId="{BBF31E98-A643-438B-A69D-65A2AC2755BD}" type="parTrans" cxnId="{3A7DD9C8-FF9E-4C81-8204-EF9F379D08AC}">
      <dgm:prSet/>
      <dgm:spPr/>
      <dgm:t>
        <a:bodyPr/>
        <a:lstStyle/>
        <a:p>
          <a:endParaRPr lang="en-US"/>
        </a:p>
      </dgm:t>
    </dgm:pt>
    <dgm:pt modelId="{A3D340A1-E90E-4AAB-8BFE-A59DC5C7AD38}" type="sibTrans" cxnId="{3A7DD9C8-FF9E-4C81-8204-EF9F379D08AC}">
      <dgm:prSet/>
      <dgm:spPr/>
      <dgm:t>
        <a:bodyPr/>
        <a:lstStyle/>
        <a:p>
          <a:endParaRPr lang="en-US"/>
        </a:p>
      </dgm:t>
    </dgm:pt>
    <dgm:pt modelId="{92B4A602-21F2-491B-B405-61332E83C912}">
      <dgm:prSet phldrT="[Text]" custT="1"/>
      <dgm:spPr/>
      <dgm:t>
        <a:bodyPr/>
        <a:lstStyle/>
        <a:p>
          <a:r>
            <a:rPr lang="en-US" sz="2400" dirty="0" smtClean="0">
              <a:latin typeface="Arial Black" pitchFamily="34" charset="0"/>
            </a:rPr>
            <a:t>Significance</a:t>
          </a:r>
        </a:p>
      </dgm:t>
    </dgm:pt>
    <dgm:pt modelId="{6C38A636-53CC-4547-8D6E-2D0254E94255}" type="parTrans" cxnId="{52033D36-84EE-4059-9A7E-F3786D0533CE}">
      <dgm:prSet/>
      <dgm:spPr/>
      <dgm:t>
        <a:bodyPr/>
        <a:lstStyle/>
        <a:p>
          <a:endParaRPr lang="en-US"/>
        </a:p>
      </dgm:t>
    </dgm:pt>
    <dgm:pt modelId="{FD42C38D-65CA-4F49-B9C9-C47055A6D59F}" type="sibTrans" cxnId="{52033D36-84EE-4059-9A7E-F3786D0533CE}">
      <dgm:prSet/>
      <dgm:spPr/>
      <dgm:t>
        <a:bodyPr/>
        <a:lstStyle/>
        <a:p>
          <a:endParaRPr lang="en-US"/>
        </a:p>
      </dgm:t>
    </dgm:pt>
    <dgm:pt modelId="{F37074B5-F719-4E34-8D49-71F3519F0D41}">
      <dgm:prSet phldrT="[Text]"/>
      <dgm:spPr/>
      <dgm:t>
        <a:bodyPr/>
        <a:lstStyle/>
        <a:p>
          <a:r>
            <a:rPr lang="en-US" dirty="0" smtClean="0">
              <a:latin typeface="Arial Black" pitchFamily="34" charset="0"/>
            </a:rPr>
            <a:t>Outcomes</a:t>
          </a:r>
        </a:p>
      </dgm:t>
    </dgm:pt>
    <dgm:pt modelId="{872A5E04-EA3F-4190-ABF1-E4312A52F117}" type="parTrans" cxnId="{3404D5BF-CF8C-4611-8508-6ADE5BC8D4BB}">
      <dgm:prSet/>
      <dgm:spPr/>
      <dgm:t>
        <a:bodyPr/>
        <a:lstStyle/>
        <a:p>
          <a:endParaRPr lang="en-US"/>
        </a:p>
      </dgm:t>
    </dgm:pt>
    <dgm:pt modelId="{15E61F40-1AB5-4C7E-8A0F-E636E9D6F8FD}" type="sibTrans" cxnId="{3404D5BF-CF8C-4611-8508-6ADE5BC8D4BB}">
      <dgm:prSet/>
      <dgm:spPr/>
      <dgm:t>
        <a:bodyPr/>
        <a:lstStyle/>
        <a:p>
          <a:endParaRPr lang="en-US"/>
        </a:p>
      </dgm:t>
    </dgm:pt>
    <dgm:pt modelId="{A207B8B5-8B77-4EC9-A804-948BB0DEC3B2}">
      <dgm:prSet phldrT="[Text]"/>
      <dgm:spPr/>
      <dgm:t>
        <a:bodyPr/>
        <a:lstStyle/>
        <a:p>
          <a:r>
            <a:rPr lang="en-US" dirty="0" smtClean="0">
              <a:latin typeface="Arial Black" pitchFamily="34" charset="0"/>
            </a:rPr>
            <a:t>Impact</a:t>
          </a:r>
        </a:p>
      </dgm:t>
    </dgm:pt>
    <dgm:pt modelId="{88D7FE4B-1C9C-4DE7-BB72-ECEC78D9A48F}" type="parTrans" cxnId="{1B7A3EC2-98B1-4D6A-854F-5CC646310C82}">
      <dgm:prSet/>
      <dgm:spPr/>
      <dgm:t>
        <a:bodyPr/>
        <a:lstStyle/>
        <a:p>
          <a:endParaRPr lang="en-US"/>
        </a:p>
      </dgm:t>
    </dgm:pt>
    <dgm:pt modelId="{257E721C-0297-45AB-A190-A0F6305A2B68}" type="sibTrans" cxnId="{1B7A3EC2-98B1-4D6A-854F-5CC646310C82}">
      <dgm:prSet/>
      <dgm:spPr/>
      <dgm:t>
        <a:bodyPr/>
        <a:lstStyle/>
        <a:p>
          <a:endParaRPr lang="en-US"/>
        </a:p>
      </dgm:t>
    </dgm:pt>
    <dgm:pt modelId="{297AFD09-6F95-44D1-AD88-2ABEF083179C}" type="pres">
      <dgm:prSet presAssocID="{1622EB69-5C23-4D6D-B42B-C01EF0EC40DC}" presName="Name0" presStyleCnt="0">
        <dgm:presLayoutVars>
          <dgm:dir/>
          <dgm:animLvl val="lvl"/>
          <dgm:resizeHandles val="exact"/>
        </dgm:presLayoutVars>
      </dgm:prSet>
      <dgm:spPr/>
      <dgm:t>
        <a:bodyPr/>
        <a:lstStyle/>
        <a:p>
          <a:endParaRPr lang="en-US"/>
        </a:p>
      </dgm:t>
    </dgm:pt>
    <dgm:pt modelId="{92B6EA52-B3F9-4095-B643-69FCEC92386B}" type="pres">
      <dgm:prSet presAssocID="{92B4A602-21F2-491B-B405-61332E83C912}" presName="boxAndChildren" presStyleCnt="0"/>
      <dgm:spPr/>
      <dgm:t>
        <a:bodyPr/>
        <a:lstStyle/>
        <a:p>
          <a:endParaRPr lang="en-US"/>
        </a:p>
      </dgm:t>
    </dgm:pt>
    <dgm:pt modelId="{996891BE-02F4-467C-9B40-E6CEB99E7AC1}" type="pres">
      <dgm:prSet presAssocID="{92B4A602-21F2-491B-B405-61332E83C912}" presName="parentTextBox" presStyleLbl="node1" presStyleIdx="0" presStyleCnt="4"/>
      <dgm:spPr/>
      <dgm:t>
        <a:bodyPr/>
        <a:lstStyle/>
        <a:p>
          <a:endParaRPr lang="en-US"/>
        </a:p>
      </dgm:t>
    </dgm:pt>
    <dgm:pt modelId="{68AFCC53-4FF1-4D43-BB19-D85E839D314B}" type="pres">
      <dgm:prSet presAssocID="{92B4A602-21F2-491B-B405-61332E83C912}" presName="entireBox" presStyleLbl="node1" presStyleIdx="0" presStyleCnt="4"/>
      <dgm:spPr/>
      <dgm:t>
        <a:bodyPr/>
        <a:lstStyle/>
        <a:p>
          <a:endParaRPr lang="en-US"/>
        </a:p>
      </dgm:t>
    </dgm:pt>
    <dgm:pt modelId="{EB32362A-1582-418A-A2EF-C49630A3004D}" type="pres">
      <dgm:prSet presAssocID="{92B4A602-21F2-491B-B405-61332E83C912}" presName="descendantBox" presStyleCnt="0"/>
      <dgm:spPr/>
      <dgm:t>
        <a:bodyPr/>
        <a:lstStyle/>
        <a:p>
          <a:endParaRPr lang="en-US"/>
        </a:p>
      </dgm:t>
    </dgm:pt>
    <dgm:pt modelId="{48362338-628E-49CB-AD4F-143D179A5542}" type="pres">
      <dgm:prSet presAssocID="{F37074B5-F719-4E34-8D49-71F3519F0D41}" presName="childTextBox" presStyleLbl="fgAccFollowNode1" presStyleIdx="0" presStyleCnt="8" custLinFactNeighborX="-1961" custLinFactNeighborY="3803">
        <dgm:presLayoutVars>
          <dgm:bulletEnabled val="1"/>
        </dgm:presLayoutVars>
      </dgm:prSet>
      <dgm:spPr/>
      <dgm:t>
        <a:bodyPr/>
        <a:lstStyle/>
        <a:p>
          <a:endParaRPr lang="en-US"/>
        </a:p>
      </dgm:t>
    </dgm:pt>
    <dgm:pt modelId="{904410B2-0075-477C-8540-241D33601DBA}" type="pres">
      <dgm:prSet presAssocID="{A207B8B5-8B77-4EC9-A804-948BB0DEC3B2}" presName="childTextBox" presStyleLbl="fgAccFollowNode1" presStyleIdx="1" presStyleCnt="8" custScaleX="92467" custLinFactNeighborY="3803">
        <dgm:presLayoutVars>
          <dgm:bulletEnabled val="1"/>
        </dgm:presLayoutVars>
      </dgm:prSet>
      <dgm:spPr/>
      <dgm:t>
        <a:bodyPr/>
        <a:lstStyle/>
        <a:p>
          <a:endParaRPr lang="en-US"/>
        </a:p>
      </dgm:t>
    </dgm:pt>
    <dgm:pt modelId="{02F0ABA9-FA31-43BE-962A-5C37AB4783A5}" type="pres">
      <dgm:prSet presAssocID="{26B365F3-ABAD-4594-B9B5-401B5D4A8FBB}" presName="sp" presStyleCnt="0"/>
      <dgm:spPr/>
      <dgm:t>
        <a:bodyPr/>
        <a:lstStyle/>
        <a:p>
          <a:endParaRPr lang="en-US"/>
        </a:p>
      </dgm:t>
    </dgm:pt>
    <dgm:pt modelId="{93A64D9F-DE94-43A7-BE99-8A3A4359BF98}" type="pres">
      <dgm:prSet presAssocID="{03810B92-88ED-4B14-BC74-2D9D0852E1E7}" presName="arrowAndChildren" presStyleCnt="0"/>
      <dgm:spPr/>
      <dgm:t>
        <a:bodyPr/>
        <a:lstStyle/>
        <a:p>
          <a:endParaRPr lang="en-US"/>
        </a:p>
      </dgm:t>
    </dgm:pt>
    <dgm:pt modelId="{4AFE2EF1-B22C-47A6-9A1B-1685891FE8A9}" type="pres">
      <dgm:prSet presAssocID="{03810B92-88ED-4B14-BC74-2D9D0852E1E7}" presName="parentTextArrow" presStyleLbl="node1" presStyleIdx="0" presStyleCnt="4"/>
      <dgm:spPr/>
      <dgm:t>
        <a:bodyPr/>
        <a:lstStyle/>
        <a:p>
          <a:endParaRPr lang="en-US"/>
        </a:p>
      </dgm:t>
    </dgm:pt>
    <dgm:pt modelId="{B4166518-8D60-4BB0-AF4C-EF808093D26F}" type="pres">
      <dgm:prSet presAssocID="{03810B92-88ED-4B14-BC74-2D9D0852E1E7}" presName="arrow" presStyleLbl="node1" presStyleIdx="1" presStyleCnt="4"/>
      <dgm:spPr/>
      <dgm:t>
        <a:bodyPr/>
        <a:lstStyle/>
        <a:p>
          <a:endParaRPr lang="en-US"/>
        </a:p>
      </dgm:t>
    </dgm:pt>
    <dgm:pt modelId="{F67EE94A-7AD2-4CAD-8278-4362DE3FC4CD}" type="pres">
      <dgm:prSet presAssocID="{03810B92-88ED-4B14-BC74-2D9D0852E1E7}" presName="descendantArrow" presStyleCnt="0"/>
      <dgm:spPr/>
      <dgm:t>
        <a:bodyPr/>
        <a:lstStyle/>
        <a:p>
          <a:endParaRPr lang="en-US"/>
        </a:p>
      </dgm:t>
    </dgm:pt>
    <dgm:pt modelId="{96E6041B-BB0F-478F-8855-7FAA04C325E4}" type="pres">
      <dgm:prSet presAssocID="{BCE82BDF-F636-4322-BB29-746BAC3EBBE3}" presName="childTextArrow" presStyleLbl="fgAccFollowNode1" presStyleIdx="2" presStyleCnt="8">
        <dgm:presLayoutVars>
          <dgm:bulletEnabled val="1"/>
        </dgm:presLayoutVars>
      </dgm:prSet>
      <dgm:spPr/>
      <dgm:t>
        <a:bodyPr/>
        <a:lstStyle/>
        <a:p>
          <a:endParaRPr lang="en-US"/>
        </a:p>
      </dgm:t>
    </dgm:pt>
    <dgm:pt modelId="{30763D95-A3A7-4E29-AB01-B182C1EDE84C}" type="pres">
      <dgm:prSet presAssocID="{40B3A4C7-9EB3-4A0A-ABC1-DB4420ACE52A}" presName="childTextArrow" presStyleLbl="fgAccFollowNode1" presStyleIdx="3" presStyleCnt="8">
        <dgm:presLayoutVars>
          <dgm:bulletEnabled val="1"/>
        </dgm:presLayoutVars>
      </dgm:prSet>
      <dgm:spPr/>
      <dgm:t>
        <a:bodyPr/>
        <a:lstStyle/>
        <a:p>
          <a:endParaRPr lang="en-US"/>
        </a:p>
      </dgm:t>
    </dgm:pt>
    <dgm:pt modelId="{5E4F0453-CB44-4BA7-9FE0-E03D636A0490}" type="pres">
      <dgm:prSet presAssocID="{D47F57E1-0DC0-45B1-982B-5F70031388AF}" presName="sp" presStyleCnt="0"/>
      <dgm:spPr/>
      <dgm:t>
        <a:bodyPr/>
        <a:lstStyle/>
        <a:p>
          <a:endParaRPr lang="en-US"/>
        </a:p>
      </dgm:t>
    </dgm:pt>
    <dgm:pt modelId="{D5560846-33C6-42E6-A77D-C965B306C344}" type="pres">
      <dgm:prSet presAssocID="{F5930013-C956-4E99-B35D-E3BFF26126C9}" presName="arrowAndChildren" presStyleCnt="0"/>
      <dgm:spPr/>
      <dgm:t>
        <a:bodyPr/>
        <a:lstStyle/>
        <a:p>
          <a:endParaRPr lang="en-US"/>
        </a:p>
      </dgm:t>
    </dgm:pt>
    <dgm:pt modelId="{36435692-0971-41A5-A4EE-1C35024D2969}" type="pres">
      <dgm:prSet presAssocID="{F5930013-C956-4E99-B35D-E3BFF26126C9}" presName="parentTextArrow" presStyleLbl="node1" presStyleIdx="1" presStyleCnt="4"/>
      <dgm:spPr/>
      <dgm:t>
        <a:bodyPr/>
        <a:lstStyle/>
        <a:p>
          <a:endParaRPr lang="en-US"/>
        </a:p>
      </dgm:t>
    </dgm:pt>
    <dgm:pt modelId="{9CD08959-232C-4069-8D37-B70ABBB6705E}" type="pres">
      <dgm:prSet presAssocID="{F5930013-C956-4E99-B35D-E3BFF26126C9}" presName="arrow" presStyleLbl="node1" presStyleIdx="2" presStyleCnt="4"/>
      <dgm:spPr/>
      <dgm:t>
        <a:bodyPr/>
        <a:lstStyle/>
        <a:p>
          <a:endParaRPr lang="en-US"/>
        </a:p>
      </dgm:t>
    </dgm:pt>
    <dgm:pt modelId="{07748EF5-974C-4D74-8E6C-18D6D9429F69}" type="pres">
      <dgm:prSet presAssocID="{F5930013-C956-4E99-B35D-E3BFF26126C9}" presName="descendantArrow" presStyleCnt="0"/>
      <dgm:spPr/>
      <dgm:t>
        <a:bodyPr/>
        <a:lstStyle/>
        <a:p>
          <a:endParaRPr lang="en-US"/>
        </a:p>
      </dgm:t>
    </dgm:pt>
    <dgm:pt modelId="{0AB859A0-F8D4-42B4-8438-C44050193164}" type="pres">
      <dgm:prSet presAssocID="{6D13A9D4-BC45-45D4-B17E-61F0D91B9756}" presName="childTextArrow" presStyleLbl="fgAccFollowNode1" presStyleIdx="4" presStyleCnt="8">
        <dgm:presLayoutVars>
          <dgm:bulletEnabled val="1"/>
        </dgm:presLayoutVars>
      </dgm:prSet>
      <dgm:spPr/>
      <dgm:t>
        <a:bodyPr/>
        <a:lstStyle/>
        <a:p>
          <a:endParaRPr lang="en-US"/>
        </a:p>
      </dgm:t>
    </dgm:pt>
    <dgm:pt modelId="{EC93162A-74DF-4E97-A4FA-235BAF1C10F2}" type="pres">
      <dgm:prSet presAssocID="{566463F5-7E5D-4A04-8C3E-6FE898313D43}" presName="childTextArrow" presStyleLbl="fgAccFollowNode1" presStyleIdx="5" presStyleCnt="8">
        <dgm:presLayoutVars>
          <dgm:bulletEnabled val="1"/>
        </dgm:presLayoutVars>
      </dgm:prSet>
      <dgm:spPr/>
      <dgm:t>
        <a:bodyPr/>
        <a:lstStyle/>
        <a:p>
          <a:endParaRPr lang="en-US"/>
        </a:p>
      </dgm:t>
    </dgm:pt>
    <dgm:pt modelId="{CABC05FF-C500-4EF0-B546-5B06D9E974AA}" type="pres">
      <dgm:prSet presAssocID="{AB9CE49C-5DEF-454B-BB22-4FF57C951DF9}" presName="sp" presStyleCnt="0"/>
      <dgm:spPr/>
      <dgm:t>
        <a:bodyPr/>
        <a:lstStyle/>
        <a:p>
          <a:endParaRPr lang="en-US"/>
        </a:p>
      </dgm:t>
    </dgm:pt>
    <dgm:pt modelId="{4041608A-D13A-4BE0-B2DB-23170DFE3C28}" type="pres">
      <dgm:prSet presAssocID="{C2B94BF2-980B-4B50-860B-05E82905AEA8}" presName="arrowAndChildren" presStyleCnt="0"/>
      <dgm:spPr/>
      <dgm:t>
        <a:bodyPr/>
        <a:lstStyle/>
        <a:p>
          <a:endParaRPr lang="en-US"/>
        </a:p>
      </dgm:t>
    </dgm:pt>
    <dgm:pt modelId="{EB1062DD-2D03-4F47-83F1-5B3998B506C6}" type="pres">
      <dgm:prSet presAssocID="{C2B94BF2-980B-4B50-860B-05E82905AEA8}" presName="parentTextArrow" presStyleLbl="node1" presStyleIdx="2" presStyleCnt="4"/>
      <dgm:spPr/>
      <dgm:t>
        <a:bodyPr/>
        <a:lstStyle/>
        <a:p>
          <a:endParaRPr lang="en-US"/>
        </a:p>
      </dgm:t>
    </dgm:pt>
    <dgm:pt modelId="{20C8F965-4052-4E81-8A98-54F40E2719F3}" type="pres">
      <dgm:prSet presAssocID="{C2B94BF2-980B-4B50-860B-05E82905AEA8}" presName="arrow" presStyleLbl="node1" presStyleIdx="3" presStyleCnt="4"/>
      <dgm:spPr/>
      <dgm:t>
        <a:bodyPr/>
        <a:lstStyle/>
        <a:p>
          <a:endParaRPr lang="en-US"/>
        </a:p>
      </dgm:t>
    </dgm:pt>
    <dgm:pt modelId="{EF231518-2DCF-4501-B5BD-730A615CD555}" type="pres">
      <dgm:prSet presAssocID="{C2B94BF2-980B-4B50-860B-05E82905AEA8}" presName="descendantArrow" presStyleCnt="0"/>
      <dgm:spPr/>
      <dgm:t>
        <a:bodyPr/>
        <a:lstStyle/>
        <a:p>
          <a:endParaRPr lang="en-US"/>
        </a:p>
      </dgm:t>
    </dgm:pt>
    <dgm:pt modelId="{E9BB95F7-755D-4C81-B471-F3BD54EC3313}" type="pres">
      <dgm:prSet presAssocID="{B65ACE40-7062-4DA8-837F-D523EBA3F8CA}" presName="childTextArrow" presStyleLbl="fgAccFollowNode1" presStyleIdx="6" presStyleCnt="8">
        <dgm:presLayoutVars>
          <dgm:bulletEnabled val="1"/>
        </dgm:presLayoutVars>
      </dgm:prSet>
      <dgm:spPr/>
      <dgm:t>
        <a:bodyPr/>
        <a:lstStyle/>
        <a:p>
          <a:endParaRPr lang="en-US"/>
        </a:p>
      </dgm:t>
    </dgm:pt>
    <dgm:pt modelId="{BF38EDA1-AE6B-4431-B8F2-7341191C5C89}" type="pres">
      <dgm:prSet presAssocID="{0434424E-6526-42E1-903A-38C3D953DA89}" presName="childTextArrow" presStyleLbl="fgAccFollowNode1" presStyleIdx="7" presStyleCnt="8">
        <dgm:presLayoutVars>
          <dgm:bulletEnabled val="1"/>
        </dgm:presLayoutVars>
      </dgm:prSet>
      <dgm:spPr/>
      <dgm:t>
        <a:bodyPr/>
        <a:lstStyle/>
        <a:p>
          <a:endParaRPr lang="en-US"/>
        </a:p>
      </dgm:t>
    </dgm:pt>
  </dgm:ptLst>
  <dgm:cxnLst>
    <dgm:cxn modelId="{D33952C2-0E35-4A29-8BDB-652DA1E18BF4}" type="presOf" srcId="{566463F5-7E5D-4A04-8C3E-6FE898313D43}" destId="{EC93162A-74DF-4E97-A4FA-235BAF1C10F2}" srcOrd="0" destOrd="0" presId="urn:microsoft.com/office/officeart/2005/8/layout/process4"/>
    <dgm:cxn modelId="{53A911D3-B106-4323-AE2B-7412414DB4E9}" type="presOf" srcId="{92B4A602-21F2-491B-B405-61332E83C912}" destId="{996891BE-02F4-467C-9B40-E6CEB99E7AC1}" srcOrd="0" destOrd="0" presId="urn:microsoft.com/office/officeart/2005/8/layout/process4"/>
    <dgm:cxn modelId="{74F0B417-2B86-4585-93C9-9F24128805D3}" type="presOf" srcId="{F5930013-C956-4E99-B35D-E3BFF26126C9}" destId="{9CD08959-232C-4069-8D37-B70ABBB6705E}" srcOrd="1" destOrd="0" presId="urn:microsoft.com/office/officeart/2005/8/layout/process4"/>
    <dgm:cxn modelId="{D8E0468A-D68F-4E4F-8E85-A456BD31943D}" type="presOf" srcId="{0434424E-6526-42E1-903A-38C3D953DA89}" destId="{BF38EDA1-AE6B-4431-B8F2-7341191C5C89}" srcOrd="0" destOrd="0" presId="urn:microsoft.com/office/officeart/2005/8/layout/process4"/>
    <dgm:cxn modelId="{78E80870-0872-40D5-A9D0-C314BC62EEEF}" srcId="{C2B94BF2-980B-4B50-860B-05E82905AEA8}" destId="{0434424E-6526-42E1-903A-38C3D953DA89}" srcOrd="1" destOrd="0" parTransId="{169A770E-3A9D-47C2-B431-92DC68AE37F5}" sibTransId="{82131E8D-E63D-4056-8E9A-A39338839137}"/>
    <dgm:cxn modelId="{F173A192-0CD5-45DB-A09B-40462F948C82}" type="presOf" srcId="{C2B94BF2-980B-4B50-860B-05E82905AEA8}" destId="{20C8F965-4052-4E81-8A98-54F40E2719F3}" srcOrd="1" destOrd="0" presId="urn:microsoft.com/office/officeart/2005/8/layout/process4"/>
    <dgm:cxn modelId="{682B44A8-EF3E-4826-B335-396EABE78300}" srcId="{1622EB69-5C23-4D6D-B42B-C01EF0EC40DC}" destId="{C2B94BF2-980B-4B50-860B-05E82905AEA8}" srcOrd="0" destOrd="0" parTransId="{BEBE8C2B-78C2-4644-BDA6-92D75E203C0D}" sibTransId="{AB9CE49C-5DEF-454B-BB22-4FF57C951DF9}"/>
    <dgm:cxn modelId="{F7B2AA05-C371-468B-8F72-675BF83E965C}" srcId="{03810B92-88ED-4B14-BC74-2D9D0852E1E7}" destId="{BCE82BDF-F636-4322-BB29-746BAC3EBBE3}" srcOrd="0" destOrd="0" parTransId="{4CB9106B-59CA-4028-901F-12758165C6D9}" sibTransId="{ED82A052-5568-4E95-97F2-BBB20D7EF643}"/>
    <dgm:cxn modelId="{3404D5BF-CF8C-4611-8508-6ADE5BC8D4BB}" srcId="{92B4A602-21F2-491B-B405-61332E83C912}" destId="{F37074B5-F719-4E34-8D49-71F3519F0D41}" srcOrd="0" destOrd="0" parTransId="{872A5E04-EA3F-4190-ABF1-E4312A52F117}" sibTransId="{15E61F40-1AB5-4C7E-8A0F-E636E9D6F8FD}"/>
    <dgm:cxn modelId="{2EE3DA9C-E0E7-4E73-AA95-2F169E261E87}" srcId="{F5930013-C956-4E99-B35D-E3BFF26126C9}" destId="{6D13A9D4-BC45-45D4-B17E-61F0D91B9756}" srcOrd="0" destOrd="0" parTransId="{6C81DB19-6ECE-4211-839F-E07E28B3A55C}" sibTransId="{73EF1899-8262-4029-8837-FEE8C20C4FFA}"/>
    <dgm:cxn modelId="{200A55F1-49A2-4739-9882-298F3E5451DF}" type="presOf" srcId="{6D13A9D4-BC45-45D4-B17E-61F0D91B9756}" destId="{0AB859A0-F8D4-42B4-8438-C44050193164}" srcOrd="0" destOrd="0" presId="urn:microsoft.com/office/officeart/2005/8/layout/process4"/>
    <dgm:cxn modelId="{756F871F-0070-4E7E-805B-2A748B9D3C90}" srcId="{1622EB69-5C23-4D6D-B42B-C01EF0EC40DC}" destId="{F5930013-C956-4E99-B35D-E3BFF26126C9}" srcOrd="1" destOrd="0" parTransId="{24587C80-DF63-4CC8-A490-ADFE6AAB10D2}" sibTransId="{D47F57E1-0DC0-45B1-982B-5F70031388AF}"/>
    <dgm:cxn modelId="{5573CF80-CE59-48B7-A856-00353540240C}" type="presOf" srcId="{BCE82BDF-F636-4322-BB29-746BAC3EBBE3}" destId="{96E6041B-BB0F-478F-8855-7FAA04C325E4}" srcOrd="0" destOrd="0" presId="urn:microsoft.com/office/officeart/2005/8/layout/process4"/>
    <dgm:cxn modelId="{1B7A3EC2-98B1-4D6A-854F-5CC646310C82}" srcId="{92B4A602-21F2-491B-B405-61332E83C912}" destId="{A207B8B5-8B77-4EC9-A804-948BB0DEC3B2}" srcOrd="1" destOrd="0" parTransId="{88D7FE4B-1C9C-4DE7-BB72-ECEC78D9A48F}" sibTransId="{257E721C-0297-45AB-A190-A0F6305A2B68}"/>
    <dgm:cxn modelId="{ED2AD979-2CEE-4423-87D7-45784CDB38B9}" type="presOf" srcId="{03810B92-88ED-4B14-BC74-2D9D0852E1E7}" destId="{B4166518-8D60-4BB0-AF4C-EF808093D26F}" srcOrd="1" destOrd="0" presId="urn:microsoft.com/office/officeart/2005/8/layout/process4"/>
    <dgm:cxn modelId="{B99530D7-63A3-4F92-819A-CF99973904BE}" srcId="{F5930013-C956-4E99-B35D-E3BFF26126C9}" destId="{566463F5-7E5D-4A04-8C3E-6FE898313D43}" srcOrd="1" destOrd="0" parTransId="{8389E53D-23FA-4D86-987B-5EE5EA59455A}" sibTransId="{D9E8A1BB-F28A-4DDE-9C6D-95CD575067BB}"/>
    <dgm:cxn modelId="{A743E603-9FB2-4B7E-A829-CE0D799D3771}" type="presOf" srcId="{03810B92-88ED-4B14-BC74-2D9D0852E1E7}" destId="{4AFE2EF1-B22C-47A6-9A1B-1685891FE8A9}" srcOrd="0" destOrd="0" presId="urn:microsoft.com/office/officeart/2005/8/layout/process4"/>
    <dgm:cxn modelId="{09C9C2A3-FB28-4730-A0C0-8807DAE55C5F}" type="presOf" srcId="{92B4A602-21F2-491B-B405-61332E83C912}" destId="{68AFCC53-4FF1-4D43-BB19-D85E839D314B}" srcOrd="1" destOrd="0" presId="urn:microsoft.com/office/officeart/2005/8/layout/process4"/>
    <dgm:cxn modelId="{227E5124-5D33-4342-92F8-650499FD6066}" srcId="{C2B94BF2-980B-4B50-860B-05E82905AEA8}" destId="{B65ACE40-7062-4DA8-837F-D523EBA3F8CA}" srcOrd="0" destOrd="0" parTransId="{46048855-04B0-4F3F-B85F-88399A9E9181}" sibTransId="{ACA1DA70-269C-4A29-99D3-456A856FE0FB}"/>
    <dgm:cxn modelId="{7D465B22-A158-4E10-8E3F-07C8F52D2598}" srcId="{1622EB69-5C23-4D6D-B42B-C01EF0EC40DC}" destId="{03810B92-88ED-4B14-BC74-2D9D0852E1E7}" srcOrd="2" destOrd="0" parTransId="{796F0E0F-2C06-4B34-B19C-71586D010F55}" sibTransId="{26B365F3-ABAD-4594-B9B5-401B5D4A8FBB}"/>
    <dgm:cxn modelId="{C9456B82-0C19-4DD1-A714-A6EDEC2E0012}" type="presOf" srcId="{F5930013-C956-4E99-B35D-E3BFF26126C9}" destId="{36435692-0971-41A5-A4EE-1C35024D2969}" srcOrd="0" destOrd="0" presId="urn:microsoft.com/office/officeart/2005/8/layout/process4"/>
    <dgm:cxn modelId="{D1B2A100-5D2E-47C3-B235-4A59B998E7CF}" type="presOf" srcId="{B65ACE40-7062-4DA8-837F-D523EBA3F8CA}" destId="{E9BB95F7-755D-4C81-B471-F3BD54EC3313}" srcOrd="0" destOrd="0" presId="urn:microsoft.com/office/officeart/2005/8/layout/process4"/>
    <dgm:cxn modelId="{B4182C05-2226-415D-ABD7-DF2A4C5C4D59}" type="presOf" srcId="{A207B8B5-8B77-4EC9-A804-948BB0DEC3B2}" destId="{904410B2-0075-477C-8540-241D33601DBA}" srcOrd="0" destOrd="0" presId="urn:microsoft.com/office/officeart/2005/8/layout/process4"/>
    <dgm:cxn modelId="{52033D36-84EE-4059-9A7E-F3786D0533CE}" srcId="{1622EB69-5C23-4D6D-B42B-C01EF0EC40DC}" destId="{92B4A602-21F2-491B-B405-61332E83C912}" srcOrd="3" destOrd="0" parTransId="{6C38A636-53CC-4547-8D6E-2D0254E94255}" sibTransId="{FD42C38D-65CA-4F49-B9C9-C47055A6D59F}"/>
    <dgm:cxn modelId="{2084E44B-E35C-41DC-85F1-001C8A951E0B}" type="presOf" srcId="{1622EB69-5C23-4D6D-B42B-C01EF0EC40DC}" destId="{297AFD09-6F95-44D1-AD88-2ABEF083179C}" srcOrd="0" destOrd="0" presId="urn:microsoft.com/office/officeart/2005/8/layout/process4"/>
    <dgm:cxn modelId="{F408A631-A145-4889-8707-C3EA8627105A}" type="presOf" srcId="{40B3A4C7-9EB3-4A0A-ABC1-DB4420ACE52A}" destId="{30763D95-A3A7-4E29-AB01-B182C1EDE84C}" srcOrd="0" destOrd="0" presId="urn:microsoft.com/office/officeart/2005/8/layout/process4"/>
    <dgm:cxn modelId="{3A7DD9C8-FF9E-4C81-8204-EF9F379D08AC}" srcId="{03810B92-88ED-4B14-BC74-2D9D0852E1E7}" destId="{40B3A4C7-9EB3-4A0A-ABC1-DB4420ACE52A}" srcOrd="1" destOrd="0" parTransId="{BBF31E98-A643-438B-A69D-65A2AC2755BD}" sibTransId="{A3D340A1-E90E-4AAB-8BFE-A59DC5C7AD38}"/>
    <dgm:cxn modelId="{C863261B-8CD7-4CB9-9EA1-0D454D01A010}" type="presOf" srcId="{C2B94BF2-980B-4B50-860B-05E82905AEA8}" destId="{EB1062DD-2D03-4F47-83F1-5B3998B506C6}" srcOrd="0" destOrd="0" presId="urn:microsoft.com/office/officeart/2005/8/layout/process4"/>
    <dgm:cxn modelId="{CD8AF018-FD0D-4243-A142-E7E8F6A73950}" type="presOf" srcId="{F37074B5-F719-4E34-8D49-71F3519F0D41}" destId="{48362338-628E-49CB-AD4F-143D179A5542}" srcOrd="0" destOrd="0" presId="urn:microsoft.com/office/officeart/2005/8/layout/process4"/>
    <dgm:cxn modelId="{C148EF62-E546-4A4F-8F21-4AE0988F05EF}" type="presParOf" srcId="{297AFD09-6F95-44D1-AD88-2ABEF083179C}" destId="{92B6EA52-B3F9-4095-B643-69FCEC92386B}" srcOrd="0" destOrd="0" presId="urn:microsoft.com/office/officeart/2005/8/layout/process4"/>
    <dgm:cxn modelId="{A5D02D55-D121-48CE-8008-1D8322A48648}" type="presParOf" srcId="{92B6EA52-B3F9-4095-B643-69FCEC92386B}" destId="{996891BE-02F4-467C-9B40-E6CEB99E7AC1}" srcOrd="0" destOrd="0" presId="urn:microsoft.com/office/officeart/2005/8/layout/process4"/>
    <dgm:cxn modelId="{245B9A7F-9CE3-4695-B0FE-329735C5BA21}" type="presParOf" srcId="{92B6EA52-B3F9-4095-B643-69FCEC92386B}" destId="{68AFCC53-4FF1-4D43-BB19-D85E839D314B}" srcOrd="1" destOrd="0" presId="urn:microsoft.com/office/officeart/2005/8/layout/process4"/>
    <dgm:cxn modelId="{20632900-863A-4400-ADA9-4B577F3A24A0}" type="presParOf" srcId="{92B6EA52-B3F9-4095-B643-69FCEC92386B}" destId="{EB32362A-1582-418A-A2EF-C49630A3004D}" srcOrd="2" destOrd="0" presId="urn:microsoft.com/office/officeart/2005/8/layout/process4"/>
    <dgm:cxn modelId="{FF5D853D-EE27-4F4C-BF42-C911C8045D37}" type="presParOf" srcId="{EB32362A-1582-418A-A2EF-C49630A3004D}" destId="{48362338-628E-49CB-AD4F-143D179A5542}" srcOrd="0" destOrd="0" presId="urn:microsoft.com/office/officeart/2005/8/layout/process4"/>
    <dgm:cxn modelId="{F6EB44A2-AF06-48AC-AFA9-09658DB32CE8}" type="presParOf" srcId="{EB32362A-1582-418A-A2EF-C49630A3004D}" destId="{904410B2-0075-477C-8540-241D33601DBA}" srcOrd="1" destOrd="0" presId="urn:microsoft.com/office/officeart/2005/8/layout/process4"/>
    <dgm:cxn modelId="{1880A441-42A7-4EE1-95EE-A8D96601D045}" type="presParOf" srcId="{297AFD09-6F95-44D1-AD88-2ABEF083179C}" destId="{02F0ABA9-FA31-43BE-962A-5C37AB4783A5}" srcOrd="1" destOrd="0" presId="urn:microsoft.com/office/officeart/2005/8/layout/process4"/>
    <dgm:cxn modelId="{A0B2ACF6-C124-41CE-B972-F71A94999583}" type="presParOf" srcId="{297AFD09-6F95-44D1-AD88-2ABEF083179C}" destId="{93A64D9F-DE94-43A7-BE99-8A3A4359BF98}" srcOrd="2" destOrd="0" presId="urn:microsoft.com/office/officeart/2005/8/layout/process4"/>
    <dgm:cxn modelId="{AFC48CF3-8FDF-40F7-B4A5-475F9FBCD90A}" type="presParOf" srcId="{93A64D9F-DE94-43A7-BE99-8A3A4359BF98}" destId="{4AFE2EF1-B22C-47A6-9A1B-1685891FE8A9}" srcOrd="0" destOrd="0" presId="urn:microsoft.com/office/officeart/2005/8/layout/process4"/>
    <dgm:cxn modelId="{35491EA9-9B1E-43F6-9C78-3CACFC73D304}" type="presParOf" srcId="{93A64D9F-DE94-43A7-BE99-8A3A4359BF98}" destId="{B4166518-8D60-4BB0-AF4C-EF808093D26F}" srcOrd="1" destOrd="0" presId="urn:microsoft.com/office/officeart/2005/8/layout/process4"/>
    <dgm:cxn modelId="{6C8B93BE-A59F-44E3-8C81-911BB32D1DD5}" type="presParOf" srcId="{93A64D9F-DE94-43A7-BE99-8A3A4359BF98}" destId="{F67EE94A-7AD2-4CAD-8278-4362DE3FC4CD}" srcOrd="2" destOrd="0" presId="urn:microsoft.com/office/officeart/2005/8/layout/process4"/>
    <dgm:cxn modelId="{4A893C0B-391C-4221-A1F3-F48389EA2520}" type="presParOf" srcId="{F67EE94A-7AD2-4CAD-8278-4362DE3FC4CD}" destId="{96E6041B-BB0F-478F-8855-7FAA04C325E4}" srcOrd="0" destOrd="0" presId="urn:microsoft.com/office/officeart/2005/8/layout/process4"/>
    <dgm:cxn modelId="{98A906E0-1319-4886-9B14-4A404A4CC18E}" type="presParOf" srcId="{F67EE94A-7AD2-4CAD-8278-4362DE3FC4CD}" destId="{30763D95-A3A7-4E29-AB01-B182C1EDE84C}" srcOrd="1" destOrd="0" presId="urn:microsoft.com/office/officeart/2005/8/layout/process4"/>
    <dgm:cxn modelId="{60C954CE-E859-481E-8B87-6CC418D06A0F}" type="presParOf" srcId="{297AFD09-6F95-44D1-AD88-2ABEF083179C}" destId="{5E4F0453-CB44-4BA7-9FE0-E03D636A0490}" srcOrd="3" destOrd="0" presId="urn:microsoft.com/office/officeart/2005/8/layout/process4"/>
    <dgm:cxn modelId="{1F380C56-64CD-467F-B88D-4694BCCAABF8}" type="presParOf" srcId="{297AFD09-6F95-44D1-AD88-2ABEF083179C}" destId="{D5560846-33C6-42E6-A77D-C965B306C344}" srcOrd="4" destOrd="0" presId="urn:microsoft.com/office/officeart/2005/8/layout/process4"/>
    <dgm:cxn modelId="{EDE1C205-9CB5-4C49-BC92-F49AFBFC55E8}" type="presParOf" srcId="{D5560846-33C6-42E6-A77D-C965B306C344}" destId="{36435692-0971-41A5-A4EE-1C35024D2969}" srcOrd="0" destOrd="0" presId="urn:microsoft.com/office/officeart/2005/8/layout/process4"/>
    <dgm:cxn modelId="{23CBB13D-7CDB-44A9-81FE-ED8B2D32CA58}" type="presParOf" srcId="{D5560846-33C6-42E6-A77D-C965B306C344}" destId="{9CD08959-232C-4069-8D37-B70ABBB6705E}" srcOrd="1" destOrd="0" presId="urn:microsoft.com/office/officeart/2005/8/layout/process4"/>
    <dgm:cxn modelId="{85653754-BB96-4ED9-9013-D0F170C34C34}" type="presParOf" srcId="{D5560846-33C6-42E6-A77D-C965B306C344}" destId="{07748EF5-974C-4D74-8E6C-18D6D9429F69}" srcOrd="2" destOrd="0" presId="urn:microsoft.com/office/officeart/2005/8/layout/process4"/>
    <dgm:cxn modelId="{D9E34515-1433-4730-BE44-6F33CEA6ABBF}" type="presParOf" srcId="{07748EF5-974C-4D74-8E6C-18D6D9429F69}" destId="{0AB859A0-F8D4-42B4-8438-C44050193164}" srcOrd="0" destOrd="0" presId="urn:microsoft.com/office/officeart/2005/8/layout/process4"/>
    <dgm:cxn modelId="{56832802-60F3-4005-A37F-5D1E584BCAB6}" type="presParOf" srcId="{07748EF5-974C-4D74-8E6C-18D6D9429F69}" destId="{EC93162A-74DF-4E97-A4FA-235BAF1C10F2}" srcOrd="1" destOrd="0" presId="urn:microsoft.com/office/officeart/2005/8/layout/process4"/>
    <dgm:cxn modelId="{238F13A1-9CD7-4BBF-8805-4F4576EFD6A9}" type="presParOf" srcId="{297AFD09-6F95-44D1-AD88-2ABEF083179C}" destId="{CABC05FF-C500-4EF0-B546-5B06D9E974AA}" srcOrd="5" destOrd="0" presId="urn:microsoft.com/office/officeart/2005/8/layout/process4"/>
    <dgm:cxn modelId="{B3454ECD-D18C-49FD-A365-DA8985056196}" type="presParOf" srcId="{297AFD09-6F95-44D1-AD88-2ABEF083179C}" destId="{4041608A-D13A-4BE0-B2DB-23170DFE3C28}" srcOrd="6" destOrd="0" presId="urn:microsoft.com/office/officeart/2005/8/layout/process4"/>
    <dgm:cxn modelId="{0F75270C-8C3F-4ED4-802A-F0E25D5591F7}" type="presParOf" srcId="{4041608A-D13A-4BE0-B2DB-23170DFE3C28}" destId="{EB1062DD-2D03-4F47-83F1-5B3998B506C6}" srcOrd="0" destOrd="0" presId="urn:microsoft.com/office/officeart/2005/8/layout/process4"/>
    <dgm:cxn modelId="{A68E5DE2-0767-4886-9C95-3A84B1B4DD61}" type="presParOf" srcId="{4041608A-D13A-4BE0-B2DB-23170DFE3C28}" destId="{20C8F965-4052-4E81-8A98-54F40E2719F3}" srcOrd="1" destOrd="0" presId="urn:microsoft.com/office/officeart/2005/8/layout/process4"/>
    <dgm:cxn modelId="{FF27BF52-CBF3-4A73-9CA5-CBBF5C1A2327}" type="presParOf" srcId="{4041608A-D13A-4BE0-B2DB-23170DFE3C28}" destId="{EF231518-2DCF-4501-B5BD-730A615CD555}" srcOrd="2" destOrd="0" presId="urn:microsoft.com/office/officeart/2005/8/layout/process4"/>
    <dgm:cxn modelId="{42C09579-4284-4DA1-A2C4-8BD90F69743F}" type="presParOf" srcId="{EF231518-2DCF-4501-B5BD-730A615CD555}" destId="{E9BB95F7-755D-4C81-B471-F3BD54EC3313}" srcOrd="0" destOrd="0" presId="urn:microsoft.com/office/officeart/2005/8/layout/process4"/>
    <dgm:cxn modelId="{254840CC-39CE-4145-B8C3-1CD5E032ED99}" type="presParOf" srcId="{EF231518-2DCF-4501-B5BD-730A615CD555}" destId="{BF38EDA1-AE6B-4431-B8F2-7341191C5C8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22EB69-5C23-4D6D-B42B-C01EF0EC40DC}"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C2B94BF2-980B-4B50-860B-05E82905AEA8}">
      <dgm:prSet phldrT="[Text]" custT="1"/>
      <dgm:spPr/>
      <dgm:t>
        <a:bodyPr/>
        <a:lstStyle/>
        <a:p>
          <a:r>
            <a:rPr lang="en-US" sz="2400" dirty="0" smtClean="0">
              <a:latin typeface="Arial Black" pitchFamily="34" charset="0"/>
            </a:rPr>
            <a:t>The Need/Motivation</a:t>
          </a:r>
          <a:endParaRPr lang="en-US" sz="2400" dirty="0">
            <a:latin typeface="Arial Black" pitchFamily="34" charset="0"/>
          </a:endParaRPr>
        </a:p>
      </dgm:t>
    </dgm:pt>
    <dgm:pt modelId="{BEBE8C2B-78C2-4644-BDA6-92D75E203C0D}" type="parTrans" cxnId="{682B44A8-EF3E-4826-B335-396EABE78300}">
      <dgm:prSet/>
      <dgm:spPr/>
      <dgm:t>
        <a:bodyPr/>
        <a:lstStyle/>
        <a:p>
          <a:endParaRPr lang="en-US"/>
        </a:p>
      </dgm:t>
    </dgm:pt>
    <dgm:pt modelId="{AB9CE49C-5DEF-454B-BB22-4FF57C951DF9}" type="sibTrans" cxnId="{682B44A8-EF3E-4826-B335-396EABE78300}">
      <dgm:prSet/>
      <dgm:spPr/>
      <dgm:t>
        <a:bodyPr/>
        <a:lstStyle/>
        <a:p>
          <a:endParaRPr lang="en-US"/>
        </a:p>
      </dgm:t>
    </dgm:pt>
    <dgm:pt modelId="{B65ACE40-7062-4DA8-837F-D523EBA3F8CA}">
      <dgm:prSet phldrT="[Text]"/>
      <dgm:spPr/>
      <dgm:t>
        <a:bodyPr/>
        <a:lstStyle/>
        <a:p>
          <a:r>
            <a:rPr lang="en-US" dirty="0" smtClean="0">
              <a:latin typeface="Arial Black" pitchFamily="34" charset="0"/>
            </a:rPr>
            <a:t>Goals</a:t>
          </a:r>
          <a:endParaRPr lang="en-US" dirty="0">
            <a:latin typeface="Arial Black" pitchFamily="34" charset="0"/>
          </a:endParaRPr>
        </a:p>
      </dgm:t>
    </dgm:pt>
    <dgm:pt modelId="{46048855-04B0-4F3F-B85F-88399A9E9181}" type="parTrans" cxnId="{227E5124-5D33-4342-92F8-650499FD6066}">
      <dgm:prSet/>
      <dgm:spPr/>
      <dgm:t>
        <a:bodyPr/>
        <a:lstStyle/>
        <a:p>
          <a:endParaRPr lang="en-US"/>
        </a:p>
      </dgm:t>
    </dgm:pt>
    <dgm:pt modelId="{ACA1DA70-269C-4A29-99D3-456A856FE0FB}" type="sibTrans" cxnId="{227E5124-5D33-4342-92F8-650499FD6066}">
      <dgm:prSet/>
      <dgm:spPr/>
      <dgm:t>
        <a:bodyPr/>
        <a:lstStyle/>
        <a:p>
          <a:endParaRPr lang="en-US"/>
        </a:p>
      </dgm:t>
    </dgm:pt>
    <dgm:pt modelId="{0434424E-6526-42E1-903A-38C3D953DA89}">
      <dgm:prSet phldrT="[Text]"/>
      <dgm:spPr/>
      <dgm:t>
        <a:bodyPr/>
        <a:lstStyle/>
        <a:p>
          <a:r>
            <a:rPr lang="en-US" dirty="0" smtClean="0">
              <a:latin typeface="Arial Black" pitchFamily="34" charset="0"/>
            </a:rPr>
            <a:t>Gaps in Knowledge/Capability</a:t>
          </a:r>
        </a:p>
      </dgm:t>
    </dgm:pt>
    <dgm:pt modelId="{169A770E-3A9D-47C2-B431-92DC68AE37F5}" type="parTrans" cxnId="{78E80870-0872-40D5-A9D0-C314BC62EEEF}">
      <dgm:prSet/>
      <dgm:spPr/>
      <dgm:t>
        <a:bodyPr/>
        <a:lstStyle/>
        <a:p>
          <a:endParaRPr lang="en-US"/>
        </a:p>
      </dgm:t>
    </dgm:pt>
    <dgm:pt modelId="{82131E8D-E63D-4056-8E9A-A39338839137}" type="sibTrans" cxnId="{78E80870-0872-40D5-A9D0-C314BC62EEEF}">
      <dgm:prSet/>
      <dgm:spPr/>
      <dgm:t>
        <a:bodyPr/>
        <a:lstStyle/>
        <a:p>
          <a:endParaRPr lang="en-US"/>
        </a:p>
      </dgm:t>
    </dgm:pt>
    <dgm:pt modelId="{F5930013-C956-4E99-B35D-E3BFF26126C9}">
      <dgm:prSet phldrT="[Text]" custT="1"/>
      <dgm:spPr/>
      <dgm:t>
        <a:bodyPr/>
        <a:lstStyle/>
        <a:p>
          <a:r>
            <a:rPr lang="en-US" sz="2400" dirty="0" smtClean="0">
              <a:latin typeface="Arial Black" pitchFamily="34" charset="0"/>
            </a:rPr>
            <a:t>New Knowledge/Capability</a:t>
          </a:r>
        </a:p>
      </dgm:t>
    </dgm:pt>
    <dgm:pt modelId="{24587C80-DF63-4CC8-A490-ADFE6AAB10D2}" type="parTrans" cxnId="{756F871F-0070-4E7E-805B-2A748B9D3C90}">
      <dgm:prSet/>
      <dgm:spPr/>
      <dgm:t>
        <a:bodyPr/>
        <a:lstStyle/>
        <a:p>
          <a:endParaRPr lang="en-US"/>
        </a:p>
      </dgm:t>
    </dgm:pt>
    <dgm:pt modelId="{D47F57E1-0DC0-45B1-982B-5F70031388AF}" type="sibTrans" cxnId="{756F871F-0070-4E7E-805B-2A748B9D3C90}">
      <dgm:prSet/>
      <dgm:spPr/>
      <dgm:t>
        <a:bodyPr/>
        <a:lstStyle/>
        <a:p>
          <a:endParaRPr lang="en-US"/>
        </a:p>
      </dgm:t>
    </dgm:pt>
    <dgm:pt modelId="{6D13A9D4-BC45-45D4-B17E-61F0D91B9756}">
      <dgm:prSet phldrT="[Text]"/>
      <dgm:spPr/>
      <dgm:t>
        <a:bodyPr/>
        <a:lstStyle/>
        <a:p>
          <a:r>
            <a:rPr lang="en-US" dirty="0" smtClean="0">
              <a:latin typeface="Arial Black" pitchFamily="34" charset="0"/>
            </a:rPr>
            <a:t>Hypotheses/Challenges</a:t>
          </a:r>
        </a:p>
      </dgm:t>
    </dgm:pt>
    <dgm:pt modelId="{6C81DB19-6ECE-4211-839F-E07E28B3A55C}" type="parTrans" cxnId="{2EE3DA9C-E0E7-4E73-AA95-2F169E261E87}">
      <dgm:prSet/>
      <dgm:spPr/>
      <dgm:t>
        <a:bodyPr/>
        <a:lstStyle/>
        <a:p>
          <a:endParaRPr lang="en-US"/>
        </a:p>
      </dgm:t>
    </dgm:pt>
    <dgm:pt modelId="{73EF1899-8262-4029-8837-FEE8C20C4FFA}" type="sibTrans" cxnId="{2EE3DA9C-E0E7-4E73-AA95-2F169E261E87}">
      <dgm:prSet/>
      <dgm:spPr/>
      <dgm:t>
        <a:bodyPr/>
        <a:lstStyle/>
        <a:p>
          <a:endParaRPr lang="en-US"/>
        </a:p>
      </dgm:t>
    </dgm:pt>
    <dgm:pt modelId="{566463F5-7E5D-4A04-8C3E-6FE898313D43}">
      <dgm:prSet phldrT="[Text]"/>
      <dgm:spPr/>
      <dgm:t>
        <a:bodyPr/>
        <a:lstStyle/>
        <a:p>
          <a:r>
            <a:rPr lang="en-US" dirty="0" smtClean="0">
              <a:latin typeface="Arial Black" pitchFamily="34" charset="0"/>
            </a:rPr>
            <a:t>Research Questions/Capabilities</a:t>
          </a:r>
        </a:p>
      </dgm:t>
    </dgm:pt>
    <dgm:pt modelId="{8389E53D-23FA-4D86-987B-5EE5EA59455A}" type="parTrans" cxnId="{B99530D7-63A3-4F92-819A-CF99973904BE}">
      <dgm:prSet/>
      <dgm:spPr/>
      <dgm:t>
        <a:bodyPr/>
        <a:lstStyle/>
        <a:p>
          <a:endParaRPr lang="en-US"/>
        </a:p>
      </dgm:t>
    </dgm:pt>
    <dgm:pt modelId="{D9E8A1BB-F28A-4DDE-9C6D-95CD575067BB}" type="sibTrans" cxnId="{B99530D7-63A3-4F92-819A-CF99973904BE}">
      <dgm:prSet/>
      <dgm:spPr/>
      <dgm:t>
        <a:bodyPr/>
        <a:lstStyle/>
        <a:p>
          <a:endParaRPr lang="en-US"/>
        </a:p>
      </dgm:t>
    </dgm:pt>
    <dgm:pt modelId="{03810B92-88ED-4B14-BC74-2D9D0852E1E7}">
      <dgm:prSet phldrT="[Text]" custT="1"/>
      <dgm:spPr/>
      <dgm:t>
        <a:bodyPr/>
        <a:lstStyle/>
        <a:p>
          <a:r>
            <a:rPr lang="en-US" sz="2400" dirty="0" smtClean="0">
              <a:latin typeface="Arial Black" pitchFamily="34" charset="0"/>
            </a:rPr>
            <a:t>Approach</a:t>
          </a:r>
        </a:p>
      </dgm:t>
    </dgm:pt>
    <dgm:pt modelId="{796F0E0F-2C06-4B34-B19C-71586D010F55}" type="parTrans" cxnId="{7D465B22-A158-4E10-8E3F-07C8F52D2598}">
      <dgm:prSet/>
      <dgm:spPr/>
      <dgm:t>
        <a:bodyPr/>
        <a:lstStyle/>
        <a:p>
          <a:endParaRPr lang="en-US"/>
        </a:p>
      </dgm:t>
    </dgm:pt>
    <dgm:pt modelId="{26B365F3-ABAD-4594-B9B5-401B5D4A8FBB}" type="sibTrans" cxnId="{7D465B22-A158-4E10-8E3F-07C8F52D2598}">
      <dgm:prSet/>
      <dgm:spPr/>
      <dgm:t>
        <a:bodyPr/>
        <a:lstStyle/>
        <a:p>
          <a:endParaRPr lang="en-US"/>
        </a:p>
      </dgm:t>
    </dgm:pt>
    <dgm:pt modelId="{BCE82BDF-F636-4322-BB29-746BAC3EBBE3}">
      <dgm:prSet phldrT="[Text]"/>
      <dgm:spPr/>
      <dgm:t>
        <a:bodyPr/>
        <a:lstStyle/>
        <a:p>
          <a:r>
            <a:rPr lang="en-US" dirty="0" smtClean="0">
              <a:latin typeface="Arial Black" pitchFamily="34" charset="0"/>
            </a:rPr>
            <a:t>Objectives/Specific Aims</a:t>
          </a:r>
        </a:p>
      </dgm:t>
    </dgm:pt>
    <dgm:pt modelId="{4CB9106B-59CA-4028-901F-12758165C6D9}" type="parTrans" cxnId="{F7B2AA05-C371-468B-8F72-675BF83E965C}">
      <dgm:prSet/>
      <dgm:spPr/>
      <dgm:t>
        <a:bodyPr/>
        <a:lstStyle/>
        <a:p>
          <a:endParaRPr lang="en-US"/>
        </a:p>
      </dgm:t>
    </dgm:pt>
    <dgm:pt modelId="{ED82A052-5568-4E95-97F2-BBB20D7EF643}" type="sibTrans" cxnId="{F7B2AA05-C371-468B-8F72-675BF83E965C}">
      <dgm:prSet/>
      <dgm:spPr/>
      <dgm:t>
        <a:bodyPr/>
        <a:lstStyle/>
        <a:p>
          <a:endParaRPr lang="en-US"/>
        </a:p>
      </dgm:t>
    </dgm:pt>
    <dgm:pt modelId="{40B3A4C7-9EB3-4A0A-ABC1-DB4420ACE52A}">
      <dgm:prSet phldrT="[Text]"/>
      <dgm:spPr/>
      <dgm:t>
        <a:bodyPr/>
        <a:lstStyle/>
        <a:p>
          <a:r>
            <a:rPr lang="en-US" dirty="0" smtClean="0">
              <a:latin typeface="Arial Black" pitchFamily="34" charset="0"/>
            </a:rPr>
            <a:t>How it’s Different</a:t>
          </a:r>
        </a:p>
      </dgm:t>
    </dgm:pt>
    <dgm:pt modelId="{BBF31E98-A643-438B-A69D-65A2AC2755BD}" type="parTrans" cxnId="{3A7DD9C8-FF9E-4C81-8204-EF9F379D08AC}">
      <dgm:prSet/>
      <dgm:spPr/>
      <dgm:t>
        <a:bodyPr/>
        <a:lstStyle/>
        <a:p>
          <a:endParaRPr lang="en-US"/>
        </a:p>
      </dgm:t>
    </dgm:pt>
    <dgm:pt modelId="{A3D340A1-E90E-4AAB-8BFE-A59DC5C7AD38}" type="sibTrans" cxnId="{3A7DD9C8-FF9E-4C81-8204-EF9F379D08AC}">
      <dgm:prSet/>
      <dgm:spPr/>
      <dgm:t>
        <a:bodyPr/>
        <a:lstStyle/>
        <a:p>
          <a:endParaRPr lang="en-US"/>
        </a:p>
      </dgm:t>
    </dgm:pt>
    <dgm:pt modelId="{92B4A602-21F2-491B-B405-61332E83C912}">
      <dgm:prSet phldrT="[Text]" custT="1"/>
      <dgm:spPr/>
      <dgm:t>
        <a:bodyPr/>
        <a:lstStyle/>
        <a:p>
          <a:r>
            <a:rPr lang="en-US" sz="2400" dirty="0" smtClean="0">
              <a:latin typeface="Arial Black" pitchFamily="34" charset="0"/>
            </a:rPr>
            <a:t>Significance</a:t>
          </a:r>
        </a:p>
      </dgm:t>
    </dgm:pt>
    <dgm:pt modelId="{6C38A636-53CC-4547-8D6E-2D0254E94255}" type="parTrans" cxnId="{52033D36-84EE-4059-9A7E-F3786D0533CE}">
      <dgm:prSet/>
      <dgm:spPr/>
      <dgm:t>
        <a:bodyPr/>
        <a:lstStyle/>
        <a:p>
          <a:endParaRPr lang="en-US"/>
        </a:p>
      </dgm:t>
    </dgm:pt>
    <dgm:pt modelId="{FD42C38D-65CA-4F49-B9C9-C47055A6D59F}" type="sibTrans" cxnId="{52033D36-84EE-4059-9A7E-F3786D0533CE}">
      <dgm:prSet/>
      <dgm:spPr/>
      <dgm:t>
        <a:bodyPr/>
        <a:lstStyle/>
        <a:p>
          <a:endParaRPr lang="en-US"/>
        </a:p>
      </dgm:t>
    </dgm:pt>
    <dgm:pt modelId="{F37074B5-F719-4E34-8D49-71F3519F0D41}">
      <dgm:prSet phldrT="[Text]"/>
      <dgm:spPr/>
      <dgm:t>
        <a:bodyPr/>
        <a:lstStyle/>
        <a:p>
          <a:r>
            <a:rPr lang="en-US" dirty="0" smtClean="0">
              <a:latin typeface="Arial Black" pitchFamily="34" charset="0"/>
            </a:rPr>
            <a:t>Outcomes</a:t>
          </a:r>
        </a:p>
      </dgm:t>
    </dgm:pt>
    <dgm:pt modelId="{872A5E04-EA3F-4190-ABF1-E4312A52F117}" type="parTrans" cxnId="{3404D5BF-CF8C-4611-8508-6ADE5BC8D4BB}">
      <dgm:prSet/>
      <dgm:spPr/>
      <dgm:t>
        <a:bodyPr/>
        <a:lstStyle/>
        <a:p>
          <a:endParaRPr lang="en-US"/>
        </a:p>
      </dgm:t>
    </dgm:pt>
    <dgm:pt modelId="{15E61F40-1AB5-4C7E-8A0F-E636E9D6F8FD}" type="sibTrans" cxnId="{3404D5BF-CF8C-4611-8508-6ADE5BC8D4BB}">
      <dgm:prSet/>
      <dgm:spPr/>
      <dgm:t>
        <a:bodyPr/>
        <a:lstStyle/>
        <a:p>
          <a:endParaRPr lang="en-US"/>
        </a:p>
      </dgm:t>
    </dgm:pt>
    <dgm:pt modelId="{A207B8B5-8B77-4EC9-A804-948BB0DEC3B2}">
      <dgm:prSet phldrT="[Text]"/>
      <dgm:spPr/>
      <dgm:t>
        <a:bodyPr/>
        <a:lstStyle/>
        <a:p>
          <a:r>
            <a:rPr lang="en-US" dirty="0" smtClean="0">
              <a:latin typeface="Arial Black" pitchFamily="34" charset="0"/>
            </a:rPr>
            <a:t>Impact</a:t>
          </a:r>
        </a:p>
      </dgm:t>
    </dgm:pt>
    <dgm:pt modelId="{88D7FE4B-1C9C-4DE7-BB72-ECEC78D9A48F}" type="parTrans" cxnId="{1B7A3EC2-98B1-4D6A-854F-5CC646310C82}">
      <dgm:prSet/>
      <dgm:spPr/>
      <dgm:t>
        <a:bodyPr/>
        <a:lstStyle/>
        <a:p>
          <a:endParaRPr lang="en-US"/>
        </a:p>
      </dgm:t>
    </dgm:pt>
    <dgm:pt modelId="{257E721C-0297-45AB-A190-A0F6305A2B68}" type="sibTrans" cxnId="{1B7A3EC2-98B1-4D6A-854F-5CC646310C82}">
      <dgm:prSet/>
      <dgm:spPr/>
      <dgm:t>
        <a:bodyPr/>
        <a:lstStyle/>
        <a:p>
          <a:endParaRPr lang="en-US"/>
        </a:p>
      </dgm:t>
    </dgm:pt>
    <dgm:pt modelId="{297AFD09-6F95-44D1-AD88-2ABEF083179C}" type="pres">
      <dgm:prSet presAssocID="{1622EB69-5C23-4D6D-B42B-C01EF0EC40DC}" presName="Name0" presStyleCnt="0">
        <dgm:presLayoutVars>
          <dgm:dir/>
          <dgm:animLvl val="lvl"/>
          <dgm:resizeHandles val="exact"/>
        </dgm:presLayoutVars>
      </dgm:prSet>
      <dgm:spPr/>
      <dgm:t>
        <a:bodyPr/>
        <a:lstStyle/>
        <a:p>
          <a:endParaRPr lang="en-US"/>
        </a:p>
      </dgm:t>
    </dgm:pt>
    <dgm:pt modelId="{92B6EA52-B3F9-4095-B643-69FCEC92386B}" type="pres">
      <dgm:prSet presAssocID="{92B4A602-21F2-491B-B405-61332E83C912}" presName="boxAndChildren" presStyleCnt="0"/>
      <dgm:spPr/>
      <dgm:t>
        <a:bodyPr/>
        <a:lstStyle/>
        <a:p>
          <a:endParaRPr lang="en-US"/>
        </a:p>
      </dgm:t>
    </dgm:pt>
    <dgm:pt modelId="{996891BE-02F4-467C-9B40-E6CEB99E7AC1}" type="pres">
      <dgm:prSet presAssocID="{92B4A602-21F2-491B-B405-61332E83C912}" presName="parentTextBox" presStyleLbl="node1" presStyleIdx="0" presStyleCnt="4"/>
      <dgm:spPr/>
      <dgm:t>
        <a:bodyPr/>
        <a:lstStyle/>
        <a:p>
          <a:endParaRPr lang="en-US"/>
        </a:p>
      </dgm:t>
    </dgm:pt>
    <dgm:pt modelId="{68AFCC53-4FF1-4D43-BB19-D85E839D314B}" type="pres">
      <dgm:prSet presAssocID="{92B4A602-21F2-491B-B405-61332E83C912}" presName="entireBox" presStyleLbl="node1" presStyleIdx="0" presStyleCnt="4"/>
      <dgm:spPr/>
      <dgm:t>
        <a:bodyPr/>
        <a:lstStyle/>
        <a:p>
          <a:endParaRPr lang="en-US"/>
        </a:p>
      </dgm:t>
    </dgm:pt>
    <dgm:pt modelId="{EB32362A-1582-418A-A2EF-C49630A3004D}" type="pres">
      <dgm:prSet presAssocID="{92B4A602-21F2-491B-B405-61332E83C912}" presName="descendantBox" presStyleCnt="0"/>
      <dgm:spPr/>
      <dgm:t>
        <a:bodyPr/>
        <a:lstStyle/>
        <a:p>
          <a:endParaRPr lang="en-US"/>
        </a:p>
      </dgm:t>
    </dgm:pt>
    <dgm:pt modelId="{48362338-628E-49CB-AD4F-143D179A5542}" type="pres">
      <dgm:prSet presAssocID="{F37074B5-F719-4E34-8D49-71F3519F0D41}" presName="childTextBox" presStyleLbl="fgAccFollowNode1" presStyleIdx="0" presStyleCnt="8" custLinFactNeighborX="-1961" custLinFactNeighborY="3803">
        <dgm:presLayoutVars>
          <dgm:bulletEnabled val="1"/>
        </dgm:presLayoutVars>
      </dgm:prSet>
      <dgm:spPr/>
      <dgm:t>
        <a:bodyPr/>
        <a:lstStyle/>
        <a:p>
          <a:endParaRPr lang="en-US"/>
        </a:p>
      </dgm:t>
    </dgm:pt>
    <dgm:pt modelId="{904410B2-0075-477C-8540-241D33601DBA}" type="pres">
      <dgm:prSet presAssocID="{A207B8B5-8B77-4EC9-A804-948BB0DEC3B2}" presName="childTextBox" presStyleLbl="fgAccFollowNode1" presStyleIdx="1" presStyleCnt="8" custScaleX="92467" custLinFactNeighborY="3803">
        <dgm:presLayoutVars>
          <dgm:bulletEnabled val="1"/>
        </dgm:presLayoutVars>
      </dgm:prSet>
      <dgm:spPr/>
      <dgm:t>
        <a:bodyPr/>
        <a:lstStyle/>
        <a:p>
          <a:endParaRPr lang="en-US"/>
        </a:p>
      </dgm:t>
    </dgm:pt>
    <dgm:pt modelId="{02F0ABA9-FA31-43BE-962A-5C37AB4783A5}" type="pres">
      <dgm:prSet presAssocID="{26B365F3-ABAD-4594-B9B5-401B5D4A8FBB}" presName="sp" presStyleCnt="0"/>
      <dgm:spPr/>
      <dgm:t>
        <a:bodyPr/>
        <a:lstStyle/>
        <a:p>
          <a:endParaRPr lang="en-US"/>
        </a:p>
      </dgm:t>
    </dgm:pt>
    <dgm:pt modelId="{93A64D9F-DE94-43A7-BE99-8A3A4359BF98}" type="pres">
      <dgm:prSet presAssocID="{03810B92-88ED-4B14-BC74-2D9D0852E1E7}" presName="arrowAndChildren" presStyleCnt="0"/>
      <dgm:spPr/>
      <dgm:t>
        <a:bodyPr/>
        <a:lstStyle/>
        <a:p>
          <a:endParaRPr lang="en-US"/>
        </a:p>
      </dgm:t>
    </dgm:pt>
    <dgm:pt modelId="{4AFE2EF1-B22C-47A6-9A1B-1685891FE8A9}" type="pres">
      <dgm:prSet presAssocID="{03810B92-88ED-4B14-BC74-2D9D0852E1E7}" presName="parentTextArrow" presStyleLbl="node1" presStyleIdx="0" presStyleCnt="4"/>
      <dgm:spPr/>
      <dgm:t>
        <a:bodyPr/>
        <a:lstStyle/>
        <a:p>
          <a:endParaRPr lang="en-US"/>
        </a:p>
      </dgm:t>
    </dgm:pt>
    <dgm:pt modelId="{B4166518-8D60-4BB0-AF4C-EF808093D26F}" type="pres">
      <dgm:prSet presAssocID="{03810B92-88ED-4B14-BC74-2D9D0852E1E7}" presName="arrow" presStyleLbl="node1" presStyleIdx="1" presStyleCnt="4"/>
      <dgm:spPr/>
      <dgm:t>
        <a:bodyPr/>
        <a:lstStyle/>
        <a:p>
          <a:endParaRPr lang="en-US"/>
        </a:p>
      </dgm:t>
    </dgm:pt>
    <dgm:pt modelId="{F67EE94A-7AD2-4CAD-8278-4362DE3FC4CD}" type="pres">
      <dgm:prSet presAssocID="{03810B92-88ED-4B14-BC74-2D9D0852E1E7}" presName="descendantArrow" presStyleCnt="0"/>
      <dgm:spPr/>
      <dgm:t>
        <a:bodyPr/>
        <a:lstStyle/>
        <a:p>
          <a:endParaRPr lang="en-US"/>
        </a:p>
      </dgm:t>
    </dgm:pt>
    <dgm:pt modelId="{96E6041B-BB0F-478F-8855-7FAA04C325E4}" type="pres">
      <dgm:prSet presAssocID="{BCE82BDF-F636-4322-BB29-746BAC3EBBE3}" presName="childTextArrow" presStyleLbl="fgAccFollowNode1" presStyleIdx="2" presStyleCnt="8">
        <dgm:presLayoutVars>
          <dgm:bulletEnabled val="1"/>
        </dgm:presLayoutVars>
      </dgm:prSet>
      <dgm:spPr/>
      <dgm:t>
        <a:bodyPr/>
        <a:lstStyle/>
        <a:p>
          <a:endParaRPr lang="en-US"/>
        </a:p>
      </dgm:t>
    </dgm:pt>
    <dgm:pt modelId="{30763D95-A3A7-4E29-AB01-B182C1EDE84C}" type="pres">
      <dgm:prSet presAssocID="{40B3A4C7-9EB3-4A0A-ABC1-DB4420ACE52A}" presName="childTextArrow" presStyleLbl="fgAccFollowNode1" presStyleIdx="3" presStyleCnt="8">
        <dgm:presLayoutVars>
          <dgm:bulletEnabled val="1"/>
        </dgm:presLayoutVars>
      </dgm:prSet>
      <dgm:spPr/>
      <dgm:t>
        <a:bodyPr/>
        <a:lstStyle/>
        <a:p>
          <a:endParaRPr lang="en-US"/>
        </a:p>
      </dgm:t>
    </dgm:pt>
    <dgm:pt modelId="{5E4F0453-CB44-4BA7-9FE0-E03D636A0490}" type="pres">
      <dgm:prSet presAssocID="{D47F57E1-0DC0-45B1-982B-5F70031388AF}" presName="sp" presStyleCnt="0"/>
      <dgm:spPr/>
      <dgm:t>
        <a:bodyPr/>
        <a:lstStyle/>
        <a:p>
          <a:endParaRPr lang="en-US"/>
        </a:p>
      </dgm:t>
    </dgm:pt>
    <dgm:pt modelId="{D5560846-33C6-42E6-A77D-C965B306C344}" type="pres">
      <dgm:prSet presAssocID="{F5930013-C956-4E99-B35D-E3BFF26126C9}" presName="arrowAndChildren" presStyleCnt="0"/>
      <dgm:spPr/>
      <dgm:t>
        <a:bodyPr/>
        <a:lstStyle/>
        <a:p>
          <a:endParaRPr lang="en-US"/>
        </a:p>
      </dgm:t>
    </dgm:pt>
    <dgm:pt modelId="{36435692-0971-41A5-A4EE-1C35024D2969}" type="pres">
      <dgm:prSet presAssocID="{F5930013-C956-4E99-B35D-E3BFF26126C9}" presName="parentTextArrow" presStyleLbl="node1" presStyleIdx="1" presStyleCnt="4"/>
      <dgm:spPr/>
      <dgm:t>
        <a:bodyPr/>
        <a:lstStyle/>
        <a:p>
          <a:endParaRPr lang="en-US"/>
        </a:p>
      </dgm:t>
    </dgm:pt>
    <dgm:pt modelId="{9CD08959-232C-4069-8D37-B70ABBB6705E}" type="pres">
      <dgm:prSet presAssocID="{F5930013-C956-4E99-B35D-E3BFF26126C9}" presName="arrow" presStyleLbl="node1" presStyleIdx="2" presStyleCnt="4" custScaleY="124907" custLinFactNeighborY="-8531"/>
      <dgm:spPr/>
      <dgm:t>
        <a:bodyPr/>
        <a:lstStyle/>
        <a:p>
          <a:endParaRPr lang="en-US"/>
        </a:p>
      </dgm:t>
    </dgm:pt>
    <dgm:pt modelId="{07748EF5-974C-4D74-8E6C-18D6D9429F69}" type="pres">
      <dgm:prSet presAssocID="{F5930013-C956-4E99-B35D-E3BFF26126C9}" presName="descendantArrow" presStyleCnt="0"/>
      <dgm:spPr/>
      <dgm:t>
        <a:bodyPr/>
        <a:lstStyle/>
        <a:p>
          <a:endParaRPr lang="en-US"/>
        </a:p>
      </dgm:t>
    </dgm:pt>
    <dgm:pt modelId="{0AB859A0-F8D4-42B4-8438-C44050193164}" type="pres">
      <dgm:prSet presAssocID="{6D13A9D4-BC45-45D4-B17E-61F0D91B9756}" presName="childTextArrow" presStyleLbl="fgAccFollowNode1" presStyleIdx="4" presStyleCnt="8">
        <dgm:presLayoutVars>
          <dgm:bulletEnabled val="1"/>
        </dgm:presLayoutVars>
      </dgm:prSet>
      <dgm:spPr/>
      <dgm:t>
        <a:bodyPr/>
        <a:lstStyle/>
        <a:p>
          <a:endParaRPr lang="en-US"/>
        </a:p>
      </dgm:t>
    </dgm:pt>
    <dgm:pt modelId="{EC93162A-74DF-4E97-A4FA-235BAF1C10F2}" type="pres">
      <dgm:prSet presAssocID="{566463F5-7E5D-4A04-8C3E-6FE898313D43}" presName="childTextArrow" presStyleLbl="fgAccFollowNode1" presStyleIdx="5" presStyleCnt="8">
        <dgm:presLayoutVars>
          <dgm:bulletEnabled val="1"/>
        </dgm:presLayoutVars>
      </dgm:prSet>
      <dgm:spPr/>
      <dgm:t>
        <a:bodyPr/>
        <a:lstStyle/>
        <a:p>
          <a:endParaRPr lang="en-US"/>
        </a:p>
      </dgm:t>
    </dgm:pt>
    <dgm:pt modelId="{CABC05FF-C500-4EF0-B546-5B06D9E974AA}" type="pres">
      <dgm:prSet presAssocID="{AB9CE49C-5DEF-454B-BB22-4FF57C951DF9}" presName="sp" presStyleCnt="0"/>
      <dgm:spPr/>
      <dgm:t>
        <a:bodyPr/>
        <a:lstStyle/>
        <a:p>
          <a:endParaRPr lang="en-US"/>
        </a:p>
      </dgm:t>
    </dgm:pt>
    <dgm:pt modelId="{4041608A-D13A-4BE0-B2DB-23170DFE3C28}" type="pres">
      <dgm:prSet presAssocID="{C2B94BF2-980B-4B50-860B-05E82905AEA8}" presName="arrowAndChildren" presStyleCnt="0"/>
      <dgm:spPr/>
      <dgm:t>
        <a:bodyPr/>
        <a:lstStyle/>
        <a:p>
          <a:endParaRPr lang="en-US"/>
        </a:p>
      </dgm:t>
    </dgm:pt>
    <dgm:pt modelId="{EB1062DD-2D03-4F47-83F1-5B3998B506C6}" type="pres">
      <dgm:prSet presAssocID="{C2B94BF2-980B-4B50-860B-05E82905AEA8}" presName="parentTextArrow" presStyleLbl="node1" presStyleIdx="2" presStyleCnt="4"/>
      <dgm:spPr/>
      <dgm:t>
        <a:bodyPr/>
        <a:lstStyle/>
        <a:p>
          <a:endParaRPr lang="en-US"/>
        </a:p>
      </dgm:t>
    </dgm:pt>
    <dgm:pt modelId="{20C8F965-4052-4E81-8A98-54F40E2719F3}" type="pres">
      <dgm:prSet presAssocID="{C2B94BF2-980B-4B50-860B-05E82905AEA8}" presName="arrow" presStyleLbl="node1" presStyleIdx="3" presStyleCnt="4"/>
      <dgm:spPr/>
      <dgm:t>
        <a:bodyPr/>
        <a:lstStyle/>
        <a:p>
          <a:endParaRPr lang="en-US"/>
        </a:p>
      </dgm:t>
    </dgm:pt>
    <dgm:pt modelId="{EF231518-2DCF-4501-B5BD-730A615CD555}" type="pres">
      <dgm:prSet presAssocID="{C2B94BF2-980B-4B50-860B-05E82905AEA8}" presName="descendantArrow" presStyleCnt="0"/>
      <dgm:spPr/>
      <dgm:t>
        <a:bodyPr/>
        <a:lstStyle/>
        <a:p>
          <a:endParaRPr lang="en-US"/>
        </a:p>
      </dgm:t>
    </dgm:pt>
    <dgm:pt modelId="{E9BB95F7-755D-4C81-B471-F3BD54EC3313}" type="pres">
      <dgm:prSet presAssocID="{B65ACE40-7062-4DA8-837F-D523EBA3F8CA}" presName="childTextArrow" presStyleLbl="fgAccFollowNode1" presStyleIdx="6" presStyleCnt="8">
        <dgm:presLayoutVars>
          <dgm:bulletEnabled val="1"/>
        </dgm:presLayoutVars>
      </dgm:prSet>
      <dgm:spPr/>
      <dgm:t>
        <a:bodyPr/>
        <a:lstStyle/>
        <a:p>
          <a:endParaRPr lang="en-US"/>
        </a:p>
      </dgm:t>
    </dgm:pt>
    <dgm:pt modelId="{BF38EDA1-AE6B-4431-B8F2-7341191C5C89}" type="pres">
      <dgm:prSet presAssocID="{0434424E-6526-42E1-903A-38C3D953DA89}" presName="childTextArrow" presStyleLbl="fgAccFollowNode1" presStyleIdx="7" presStyleCnt="8">
        <dgm:presLayoutVars>
          <dgm:bulletEnabled val="1"/>
        </dgm:presLayoutVars>
      </dgm:prSet>
      <dgm:spPr/>
      <dgm:t>
        <a:bodyPr/>
        <a:lstStyle/>
        <a:p>
          <a:endParaRPr lang="en-US"/>
        </a:p>
      </dgm:t>
    </dgm:pt>
  </dgm:ptLst>
  <dgm:cxnLst>
    <dgm:cxn modelId="{27BBC897-DF54-4480-8EAE-32562AEA03A4}" type="presOf" srcId="{C2B94BF2-980B-4B50-860B-05E82905AEA8}" destId="{20C8F965-4052-4E81-8A98-54F40E2719F3}" srcOrd="1" destOrd="0" presId="urn:microsoft.com/office/officeart/2005/8/layout/process4"/>
    <dgm:cxn modelId="{F3A56BC3-2DB1-4305-ABE6-32BEEF0A737A}" type="presOf" srcId="{6D13A9D4-BC45-45D4-B17E-61F0D91B9756}" destId="{0AB859A0-F8D4-42B4-8438-C44050193164}" srcOrd="0" destOrd="0" presId="urn:microsoft.com/office/officeart/2005/8/layout/process4"/>
    <dgm:cxn modelId="{7F7E4174-ACE6-4385-B16A-982EFC9D7FB1}" type="presOf" srcId="{1622EB69-5C23-4D6D-B42B-C01EF0EC40DC}" destId="{297AFD09-6F95-44D1-AD88-2ABEF083179C}" srcOrd="0" destOrd="0" presId="urn:microsoft.com/office/officeart/2005/8/layout/process4"/>
    <dgm:cxn modelId="{84988F57-6A1D-444A-B5A8-D6808FF541ED}" type="presOf" srcId="{40B3A4C7-9EB3-4A0A-ABC1-DB4420ACE52A}" destId="{30763D95-A3A7-4E29-AB01-B182C1EDE84C}" srcOrd="0" destOrd="0" presId="urn:microsoft.com/office/officeart/2005/8/layout/process4"/>
    <dgm:cxn modelId="{A7E1E141-BEE7-4BC6-B859-CD2A38E8EAB9}" type="presOf" srcId="{03810B92-88ED-4B14-BC74-2D9D0852E1E7}" destId="{4AFE2EF1-B22C-47A6-9A1B-1685891FE8A9}" srcOrd="0" destOrd="0" presId="urn:microsoft.com/office/officeart/2005/8/layout/process4"/>
    <dgm:cxn modelId="{8355CF0C-880B-4856-9278-6CCEFC84ECB1}" type="presOf" srcId="{03810B92-88ED-4B14-BC74-2D9D0852E1E7}" destId="{B4166518-8D60-4BB0-AF4C-EF808093D26F}" srcOrd="1" destOrd="0" presId="urn:microsoft.com/office/officeart/2005/8/layout/process4"/>
    <dgm:cxn modelId="{CCFB8257-C66B-405F-ADF4-85574CED8D78}" type="presOf" srcId="{F5930013-C956-4E99-B35D-E3BFF26126C9}" destId="{36435692-0971-41A5-A4EE-1C35024D2969}" srcOrd="0" destOrd="0" presId="urn:microsoft.com/office/officeart/2005/8/layout/process4"/>
    <dgm:cxn modelId="{78E80870-0872-40D5-A9D0-C314BC62EEEF}" srcId="{C2B94BF2-980B-4B50-860B-05E82905AEA8}" destId="{0434424E-6526-42E1-903A-38C3D953DA89}" srcOrd="1" destOrd="0" parTransId="{169A770E-3A9D-47C2-B431-92DC68AE37F5}" sibTransId="{82131E8D-E63D-4056-8E9A-A39338839137}"/>
    <dgm:cxn modelId="{F2430C24-F309-4FE9-97A8-A4ECE14B02EF}" type="presOf" srcId="{C2B94BF2-980B-4B50-860B-05E82905AEA8}" destId="{EB1062DD-2D03-4F47-83F1-5B3998B506C6}" srcOrd="0" destOrd="0" presId="urn:microsoft.com/office/officeart/2005/8/layout/process4"/>
    <dgm:cxn modelId="{FE5B3469-89C8-4776-9919-52D314786416}" type="presOf" srcId="{F5930013-C956-4E99-B35D-E3BFF26126C9}" destId="{9CD08959-232C-4069-8D37-B70ABBB6705E}" srcOrd="1" destOrd="0" presId="urn:microsoft.com/office/officeart/2005/8/layout/process4"/>
    <dgm:cxn modelId="{682B44A8-EF3E-4826-B335-396EABE78300}" srcId="{1622EB69-5C23-4D6D-B42B-C01EF0EC40DC}" destId="{C2B94BF2-980B-4B50-860B-05E82905AEA8}" srcOrd="0" destOrd="0" parTransId="{BEBE8C2B-78C2-4644-BDA6-92D75E203C0D}" sibTransId="{AB9CE49C-5DEF-454B-BB22-4FF57C951DF9}"/>
    <dgm:cxn modelId="{F7B2AA05-C371-468B-8F72-675BF83E965C}" srcId="{03810B92-88ED-4B14-BC74-2D9D0852E1E7}" destId="{BCE82BDF-F636-4322-BB29-746BAC3EBBE3}" srcOrd="0" destOrd="0" parTransId="{4CB9106B-59CA-4028-901F-12758165C6D9}" sibTransId="{ED82A052-5568-4E95-97F2-BBB20D7EF643}"/>
    <dgm:cxn modelId="{3404D5BF-CF8C-4611-8508-6ADE5BC8D4BB}" srcId="{92B4A602-21F2-491B-B405-61332E83C912}" destId="{F37074B5-F719-4E34-8D49-71F3519F0D41}" srcOrd="0" destOrd="0" parTransId="{872A5E04-EA3F-4190-ABF1-E4312A52F117}" sibTransId="{15E61F40-1AB5-4C7E-8A0F-E636E9D6F8FD}"/>
    <dgm:cxn modelId="{19A33B5C-EAE2-4074-8F34-D957CE2181D3}" type="presOf" srcId="{B65ACE40-7062-4DA8-837F-D523EBA3F8CA}" destId="{E9BB95F7-755D-4C81-B471-F3BD54EC3313}" srcOrd="0" destOrd="0" presId="urn:microsoft.com/office/officeart/2005/8/layout/process4"/>
    <dgm:cxn modelId="{2EE3DA9C-E0E7-4E73-AA95-2F169E261E87}" srcId="{F5930013-C956-4E99-B35D-E3BFF26126C9}" destId="{6D13A9D4-BC45-45D4-B17E-61F0D91B9756}" srcOrd="0" destOrd="0" parTransId="{6C81DB19-6ECE-4211-839F-E07E28B3A55C}" sibTransId="{73EF1899-8262-4029-8837-FEE8C20C4FFA}"/>
    <dgm:cxn modelId="{756F871F-0070-4E7E-805B-2A748B9D3C90}" srcId="{1622EB69-5C23-4D6D-B42B-C01EF0EC40DC}" destId="{F5930013-C956-4E99-B35D-E3BFF26126C9}" srcOrd="1" destOrd="0" parTransId="{24587C80-DF63-4CC8-A490-ADFE6AAB10D2}" sibTransId="{D47F57E1-0DC0-45B1-982B-5F70031388AF}"/>
    <dgm:cxn modelId="{1B7A3EC2-98B1-4D6A-854F-5CC646310C82}" srcId="{92B4A602-21F2-491B-B405-61332E83C912}" destId="{A207B8B5-8B77-4EC9-A804-948BB0DEC3B2}" srcOrd="1" destOrd="0" parTransId="{88D7FE4B-1C9C-4DE7-BB72-ECEC78D9A48F}" sibTransId="{257E721C-0297-45AB-A190-A0F6305A2B68}"/>
    <dgm:cxn modelId="{B99530D7-63A3-4F92-819A-CF99973904BE}" srcId="{F5930013-C956-4E99-B35D-E3BFF26126C9}" destId="{566463F5-7E5D-4A04-8C3E-6FE898313D43}" srcOrd="1" destOrd="0" parTransId="{8389E53D-23FA-4D86-987B-5EE5EA59455A}" sibTransId="{D9E8A1BB-F28A-4DDE-9C6D-95CD575067BB}"/>
    <dgm:cxn modelId="{F4390FC5-F5DE-4D7E-BBF8-9DE850656D46}" type="presOf" srcId="{0434424E-6526-42E1-903A-38C3D953DA89}" destId="{BF38EDA1-AE6B-4431-B8F2-7341191C5C89}" srcOrd="0" destOrd="0" presId="urn:microsoft.com/office/officeart/2005/8/layout/process4"/>
    <dgm:cxn modelId="{0616B437-5C57-415F-970C-C799AA5EDC8A}" type="presOf" srcId="{566463F5-7E5D-4A04-8C3E-6FE898313D43}" destId="{EC93162A-74DF-4E97-A4FA-235BAF1C10F2}" srcOrd="0" destOrd="0" presId="urn:microsoft.com/office/officeart/2005/8/layout/process4"/>
    <dgm:cxn modelId="{3E8C6F85-3AC1-446D-9239-2830254C46FB}" type="presOf" srcId="{F37074B5-F719-4E34-8D49-71F3519F0D41}" destId="{48362338-628E-49CB-AD4F-143D179A5542}" srcOrd="0" destOrd="0" presId="urn:microsoft.com/office/officeart/2005/8/layout/process4"/>
    <dgm:cxn modelId="{7D465B22-A158-4E10-8E3F-07C8F52D2598}" srcId="{1622EB69-5C23-4D6D-B42B-C01EF0EC40DC}" destId="{03810B92-88ED-4B14-BC74-2D9D0852E1E7}" srcOrd="2" destOrd="0" parTransId="{796F0E0F-2C06-4B34-B19C-71586D010F55}" sibTransId="{26B365F3-ABAD-4594-B9B5-401B5D4A8FBB}"/>
    <dgm:cxn modelId="{227E5124-5D33-4342-92F8-650499FD6066}" srcId="{C2B94BF2-980B-4B50-860B-05E82905AEA8}" destId="{B65ACE40-7062-4DA8-837F-D523EBA3F8CA}" srcOrd="0" destOrd="0" parTransId="{46048855-04B0-4F3F-B85F-88399A9E9181}" sibTransId="{ACA1DA70-269C-4A29-99D3-456A856FE0FB}"/>
    <dgm:cxn modelId="{8C41710C-73F4-44C3-8790-6749DB087DF6}" type="presOf" srcId="{A207B8B5-8B77-4EC9-A804-948BB0DEC3B2}" destId="{904410B2-0075-477C-8540-241D33601DBA}" srcOrd="0" destOrd="0" presId="urn:microsoft.com/office/officeart/2005/8/layout/process4"/>
    <dgm:cxn modelId="{52033D36-84EE-4059-9A7E-F3786D0533CE}" srcId="{1622EB69-5C23-4D6D-B42B-C01EF0EC40DC}" destId="{92B4A602-21F2-491B-B405-61332E83C912}" srcOrd="3" destOrd="0" parTransId="{6C38A636-53CC-4547-8D6E-2D0254E94255}" sibTransId="{FD42C38D-65CA-4F49-B9C9-C47055A6D59F}"/>
    <dgm:cxn modelId="{3A7DD9C8-FF9E-4C81-8204-EF9F379D08AC}" srcId="{03810B92-88ED-4B14-BC74-2D9D0852E1E7}" destId="{40B3A4C7-9EB3-4A0A-ABC1-DB4420ACE52A}" srcOrd="1" destOrd="0" parTransId="{BBF31E98-A643-438B-A69D-65A2AC2755BD}" sibTransId="{A3D340A1-E90E-4AAB-8BFE-A59DC5C7AD38}"/>
    <dgm:cxn modelId="{BA3A3D70-CAE8-4E88-B78F-5E36009F6A88}" type="presOf" srcId="{92B4A602-21F2-491B-B405-61332E83C912}" destId="{68AFCC53-4FF1-4D43-BB19-D85E839D314B}" srcOrd="1" destOrd="0" presId="urn:microsoft.com/office/officeart/2005/8/layout/process4"/>
    <dgm:cxn modelId="{34CB5F1A-4ED9-4F2F-B9EC-A1CC759AA133}" type="presOf" srcId="{92B4A602-21F2-491B-B405-61332E83C912}" destId="{996891BE-02F4-467C-9B40-E6CEB99E7AC1}" srcOrd="0" destOrd="0" presId="urn:microsoft.com/office/officeart/2005/8/layout/process4"/>
    <dgm:cxn modelId="{4E103378-8781-4691-B732-1FE12F438C5F}" type="presOf" srcId="{BCE82BDF-F636-4322-BB29-746BAC3EBBE3}" destId="{96E6041B-BB0F-478F-8855-7FAA04C325E4}" srcOrd="0" destOrd="0" presId="urn:microsoft.com/office/officeart/2005/8/layout/process4"/>
    <dgm:cxn modelId="{55959EA0-1BDE-4E30-A11A-F5D173427663}" type="presParOf" srcId="{297AFD09-6F95-44D1-AD88-2ABEF083179C}" destId="{92B6EA52-B3F9-4095-B643-69FCEC92386B}" srcOrd="0" destOrd="0" presId="urn:microsoft.com/office/officeart/2005/8/layout/process4"/>
    <dgm:cxn modelId="{874F3666-F3CB-40CC-BB29-2152EC985AF5}" type="presParOf" srcId="{92B6EA52-B3F9-4095-B643-69FCEC92386B}" destId="{996891BE-02F4-467C-9B40-E6CEB99E7AC1}" srcOrd="0" destOrd="0" presId="urn:microsoft.com/office/officeart/2005/8/layout/process4"/>
    <dgm:cxn modelId="{5DB84BF9-D472-41A1-9345-612E120F0220}" type="presParOf" srcId="{92B6EA52-B3F9-4095-B643-69FCEC92386B}" destId="{68AFCC53-4FF1-4D43-BB19-D85E839D314B}" srcOrd="1" destOrd="0" presId="urn:microsoft.com/office/officeart/2005/8/layout/process4"/>
    <dgm:cxn modelId="{DEC62EAA-ADD1-4E25-982D-6137F5620F9A}" type="presParOf" srcId="{92B6EA52-B3F9-4095-B643-69FCEC92386B}" destId="{EB32362A-1582-418A-A2EF-C49630A3004D}" srcOrd="2" destOrd="0" presId="urn:microsoft.com/office/officeart/2005/8/layout/process4"/>
    <dgm:cxn modelId="{2551E467-ECCF-4728-978E-919E13C21564}" type="presParOf" srcId="{EB32362A-1582-418A-A2EF-C49630A3004D}" destId="{48362338-628E-49CB-AD4F-143D179A5542}" srcOrd="0" destOrd="0" presId="urn:microsoft.com/office/officeart/2005/8/layout/process4"/>
    <dgm:cxn modelId="{A3491765-93C2-4C2F-8433-A384995D6A30}" type="presParOf" srcId="{EB32362A-1582-418A-A2EF-C49630A3004D}" destId="{904410B2-0075-477C-8540-241D33601DBA}" srcOrd="1" destOrd="0" presId="urn:microsoft.com/office/officeart/2005/8/layout/process4"/>
    <dgm:cxn modelId="{26959DF4-F1C4-462B-8942-3E05F41B17D6}" type="presParOf" srcId="{297AFD09-6F95-44D1-AD88-2ABEF083179C}" destId="{02F0ABA9-FA31-43BE-962A-5C37AB4783A5}" srcOrd="1" destOrd="0" presId="urn:microsoft.com/office/officeart/2005/8/layout/process4"/>
    <dgm:cxn modelId="{B2ED79D5-229D-4E6F-A120-83AC4864AB63}" type="presParOf" srcId="{297AFD09-6F95-44D1-AD88-2ABEF083179C}" destId="{93A64D9F-DE94-43A7-BE99-8A3A4359BF98}" srcOrd="2" destOrd="0" presId="urn:microsoft.com/office/officeart/2005/8/layout/process4"/>
    <dgm:cxn modelId="{E0F0E77E-8F5A-414E-8E67-5BEBB7ABD9D9}" type="presParOf" srcId="{93A64D9F-DE94-43A7-BE99-8A3A4359BF98}" destId="{4AFE2EF1-B22C-47A6-9A1B-1685891FE8A9}" srcOrd="0" destOrd="0" presId="urn:microsoft.com/office/officeart/2005/8/layout/process4"/>
    <dgm:cxn modelId="{363B2912-9380-419A-BA1B-1DCD4AF08F75}" type="presParOf" srcId="{93A64D9F-DE94-43A7-BE99-8A3A4359BF98}" destId="{B4166518-8D60-4BB0-AF4C-EF808093D26F}" srcOrd="1" destOrd="0" presId="urn:microsoft.com/office/officeart/2005/8/layout/process4"/>
    <dgm:cxn modelId="{CFE119CD-4FC2-4918-8E5D-5A7600704769}" type="presParOf" srcId="{93A64D9F-DE94-43A7-BE99-8A3A4359BF98}" destId="{F67EE94A-7AD2-4CAD-8278-4362DE3FC4CD}" srcOrd="2" destOrd="0" presId="urn:microsoft.com/office/officeart/2005/8/layout/process4"/>
    <dgm:cxn modelId="{E609F35B-9653-413E-A468-15D4FF79209F}" type="presParOf" srcId="{F67EE94A-7AD2-4CAD-8278-4362DE3FC4CD}" destId="{96E6041B-BB0F-478F-8855-7FAA04C325E4}" srcOrd="0" destOrd="0" presId="urn:microsoft.com/office/officeart/2005/8/layout/process4"/>
    <dgm:cxn modelId="{DB8BF70F-6DFB-4283-951A-711C5B432CD6}" type="presParOf" srcId="{F67EE94A-7AD2-4CAD-8278-4362DE3FC4CD}" destId="{30763D95-A3A7-4E29-AB01-B182C1EDE84C}" srcOrd="1" destOrd="0" presId="urn:microsoft.com/office/officeart/2005/8/layout/process4"/>
    <dgm:cxn modelId="{644EA14D-DA16-4B4E-A9F7-A4A47865E528}" type="presParOf" srcId="{297AFD09-6F95-44D1-AD88-2ABEF083179C}" destId="{5E4F0453-CB44-4BA7-9FE0-E03D636A0490}" srcOrd="3" destOrd="0" presId="urn:microsoft.com/office/officeart/2005/8/layout/process4"/>
    <dgm:cxn modelId="{4C9B9BA6-578D-490D-B030-EFB75CB7947B}" type="presParOf" srcId="{297AFD09-6F95-44D1-AD88-2ABEF083179C}" destId="{D5560846-33C6-42E6-A77D-C965B306C344}" srcOrd="4" destOrd="0" presId="urn:microsoft.com/office/officeart/2005/8/layout/process4"/>
    <dgm:cxn modelId="{206B855F-804A-4AB3-BA04-DB1B90367189}" type="presParOf" srcId="{D5560846-33C6-42E6-A77D-C965B306C344}" destId="{36435692-0971-41A5-A4EE-1C35024D2969}" srcOrd="0" destOrd="0" presId="urn:microsoft.com/office/officeart/2005/8/layout/process4"/>
    <dgm:cxn modelId="{1A82DE69-3AB1-49C9-B9A3-C801B8D64EEB}" type="presParOf" srcId="{D5560846-33C6-42E6-A77D-C965B306C344}" destId="{9CD08959-232C-4069-8D37-B70ABBB6705E}" srcOrd="1" destOrd="0" presId="urn:microsoft.com/office/officeart/2005/8/layout/process4"/>
    <dgm:cxn modelId="{D5CA858D-45BC-4FF8-8ED3-8957ADB556D2}" type="presParOf" srcId="{D5560846-33C6-42E6-A77D-C965B306C344}" destId="{07748EF5-974C-4D74-8E6C-18D6D9429F69}" srcOrd="2" destOrd="0" presId="urn:microsoft.com/office/officeart/2005/8/layout/process4"/>
    <dgm:cxn modelId="{D20892B4-A97C-45C2-9856-1EA74372F0EE}" type="presParOf" srcId="{07748EF5-974C-4D74-8E6C-18D6D9429F69}" destId="{0AB859A0-F8D4-42B4-8438-C44050193164}" srcOrd="0" destOrd="0" presId="urn:microsoft.com/office/officeart/2005/8/layout/process4"/>
    <dgm:cxn modelId="{D3E7CCDC-CADB-4A2A-8B0E-0E82DAC3C916}" type="presParOf" srcId="{07748EF5-974C-4D74-8E6C-18D6D9429F69}" destId="{EC93162A-74DF-4E97-A4FA-235BAF1C10F2}" srcOrd="1" destOrd="0" presId="urn:microsoft.com/office/officeart/2005/8/layout/process4"/>
    <dgm:cxn modelId="{E33CCA15-13C7-4ABB-8479-4A9C17801EF7}" type="presParOf" srcId="{297AFD09-6F95-44D1-AD88-2ABEF083179C}" destId="{CABC05FF-C500-4EF0-B546-5B06D9E974AA}" srcOrd="5" destOrd="0" presId="urn:microsoft.com/office/officeart/2005/8/layout/process4"/>
    <dgm:cxn modelId="{6A8C516F-C922-40B0-B689-642150420DBE}" type="presParOf" srcId="{297AFD09-6F95-44D1-AD88-2ABEF083179C}" destId="{4041608A-D13A-4BE0-B2DB-23170DFE3C28}" srcOrd="6" destOrd="0" presId="urn:microsoft.com/office/officeart/2005/8/layout/process4"/>
    <dgm:cxn modelId="{02F9CFEA-9A94-4E8D-AD6A-5661D0082EEC}" type="presParOf" srcId="{4041608A-D13A-4BE0-B2DB-23170DFE3C28}" destId="{EB1062DD-2D03-4F47-83F1-5B3998B506C6}" srcOrd="0" destOrd="0" presId="urn:microsoft.com/office/officeart/2005/8/layout/process4"/>
    <dgm:cxn modelId="{A6FDA202-1F60-4990-BE74-24469F852E9F}" type="presParOf" srcId="{4041608A-D13A-4BE0-B2DB-23170DFE3C28}" destId="{20C8F965-4052-4E81-8A98-54F40E2719F3}" srcOrd="1" destOrd="0" presId="urn:microsoft.com/office/officeart/2005/8/layout/process4"/>
    <dgm:cxn modelId="{E6A14AC4-99D8-45CE-9205-05B4EA3BB8A7}" type="presParOf" srcId="{4041608A-D13A-4BE0-B2DB-23170DFE3C28}" destId="{EF231518-2DCF-4501-B5BD-730A615CD555}" srcOrd="2" destOrd="0" presId="urn:microsoft.com/office/officeart/2005/8/layout/process4"/>
    <dgm:cxn modelId="{BE1B385B-D574-4021-84BB-1A653F52C184}" type="presParOf" srcId="{EF231518-2DCF-4501-B5BD-730A615CD555}" destId="{E9BB95F7-755D-4C81-B471-F3BD54EC3313}" srcOrd="0" destOrd="0" presId="urn:microsoft.com/office/officeart/2005/8/layout/process4"/>
    <dgm:cxn modelId="{6FDC9C8B-F511-4D34-92EC-E890CD6E87D9}" type="presParOf" srcId="{EF231518-2DCF-4501-B5BD-730A615CD555}" destId="{BF38EDA1-AE6B-4431-B8F2-7341191C5C8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FCC53-4FF1-4D43-BB19-D85E839D314B}">
      <dsp:nvSpPr>
        <dsp:cNvPr id="0" name=""/>
        <dsp:cNvSpPr/>
      </dsp:nvSpPr>
      <dsp:spPr>
        <a:xfrm>
          <a:off x="0" y="2931842"/>
          <a:ext cx="7822809" cy="64141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Significance</a:t>
          </a:r>
        </a:p>
      </dsp:txBody>
      <dsp:txXfrm>
        <a:off x="0" y="2931842"/>
        <a:ext cx="7822809" cy="346364"/>
      </dsp:txXfrm>
    </dsp:sp>
    <dsp:sp modelId="{48362338-628E-49CB-AD4F-143D179A5542}">
      <dsp:nvSpPr>
        <dsp:cNvPr id="0" name=""/>
        <dsp:cNvSpPr/>
      </dsp:nvSpPr>
      <dsp:spPr>
        <a:xfrm>
          <a:off x="0" y="3276599"/>
          <a:ext cx="4064193" cy="29505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Outcomes</a:t>
          </a:r>
        </a:p>
      </dsp:txBody>
      <dsp:txXfrm>
        <a:off x="0" y="3276599"/>
        <a:ext cx="4064193" cy="295051"/>
      </dsp:txXfrm>
    </dsp:sp>
    <dsp:sp modelId="{904410B2-0075-477C-8540-241D33601DBA}">
      <dsp:nvSpPr>
        <dsp:cNvPr id="0" name=""/>
        <dsp:cNvSpPr/>
      </dsp:nvSpPr>
      <dsp:spPr>
        <a:xfrm>
          <a:off x="4064482" y="3276599"/>
          <a:ext cx="3758038" cy="295051"/>
        </a:xfrm>
        <a:prstGeom prst="rect">
          <a:avLst/>
        </a:prstGeom>
        <a:solidFill>
          <a:schemeClr val="accent2">
            <a:tint val="40000"/>
            <a:alpha val="90000"/>
            <a:hueOff val="597639"/>
            <a:satOff val="204"/>
            <a:lumOff val="63"/>
            <a:alphaOff val="0"/>
          </a:schemeClr>
        </a:solidFill>
        <a:ln w="15875" cap="flat" cmpd="sng" algn="ctr">
          <a:solidFill>
            <a:schemeClr val="accent2">
              <a:tint val="40000"/>
              <a:alpha val="90000"/>
              <a:hueOff val="597639"/>
              <a:satOff val="204"/>
              <a:lumOff val="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Impact</a:t>
          </a:r>
        </a:p>
      </dsp:txBody>
      <dsp:txXfrm>
        <a:off x="4064482" y="3276599"/>
        <a:ext cx="3758038" cy="295051"/>
      </dsp:txXfrm>
    </dsp:sp>
    <dsp:sp modelId="{B4166518-8D60-4BB0-AF4C-EF808093D26F}">
      <dsp:nvSpPr>
        <dsp:cNvPr id="0" name=""/>
        <dsp:cNvSpPr/>
      </dsp:nvSpPr>
      <dsp:spPr>
        <a:xfrm rot="10800000">
          <a:off x="0" y="1954966"/>
          <a:ext cx="7822809" cy="986496"/>
        </a:xfrm>
        <a:prstGeom prst="upArrowCallout">
          <a:avLst/>
        </a:prstGeom>
        <a:solidFill>
          <a:schemeClr val="accent2">
            <a:hueOff val="1121052"/>
            <a:satOff val="-1191"/>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Approach</a:t>
          </a:r>
        </a:p>
      </dsp:txBody>
      <dsp:txXfrm rot="-10800000">
        <a:off x="0" y="1954966"/>
        <a:ext cx="7822809" cy="346260"/>
      </dsp:txXfrm>
    </dsp:sp>
    <dsp:sp modelId="{96E6041B-BB0F-478F-8855-7FAA04C325E4}">
      <dsp:nvSpPr>
        <dsp:cNvPr id="0" name=""/>
        <dsp:cNvSpPr/>
      </dsp:nvSpPr>
      <dsp:spPr>
        <a:xfrm>
          <a:off x="0" y="2301227"/>
          <a:ext cx="3911404" cy="294962"/>
        </a:xfrm>
        <a:prstGeom prst="rect">
          <a:avLst/>
        </a:prstGeom>
        <a:solidFill>
          <a:schemeClr val="accent2">
            <a:tint val="40000"/>
            <a:alpha val="90000"/>
            <a:hueOff val="1195277"/>
            <a:satOff val="408"/>
            <a:lumOff val="125"/>
            <a:alphaOff val="0"/>
          </a:schemeClr>
        </a:solidFill>
        <a:ln w="15875" cap="flat" cmpd="sng" algn="ctr">
          <a:solidFill>
            <a:schemeClr val="accent2">
              <a:tint val="40000"/>
              <a:alpha val="90000"/>
              <a:hueOff val="1195277"/>
              <a:satOff val="408"/>
              <a:lumOff val="1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Objectives/Specific Aims</a:t>
          </a:r>
        </a:p>
      </dsp:txBody>
      <dsp:txXfrm>
        <a:off x="0" y="2301227"/>
        <a:ext cx="3911404" cy="294962"/>
      </dsp:txXfrm>
    </dsp:sp>
    <dsp:sp modelId="{30763D95-A3A7-4E29-AB01-B182C1EDE84C}">
      <dsp:nvSpPr>
        <dsp:cNvPr id="0" name=""/>
        <dsp:cNvSpPr/>
      </dsp:nvSpPr>
      <dsp:spPr>
        <a:xfrm>
          <a:off x="3911404" y="2301227"/>
          <a:ext cx="3911404" cy="294962"/>
        </a:xfrm>
        <a:prstGeom prst="rect">
          <a:avLst/>
        </a:prstGeom>
        <a:solidFill>
          <a:schemeClr val="accent2">
            <a:tint val="40000"/>
            <a:alpha val="90000"/>
            <a:hueOff val="1792916"/>
            <a:satOff val="612"/>
            <a:lumOff val="188"/>
            <a:alphaOff val="0"/>
          </a:schemeClr>
        </a:solidFill>
        <a:ln w="15875" cap="flat" cmpd="sng" algn="ctr">
          <a:solidFill>
            <a:schemeClr val="accent2">
              <a:tint val="40000"/>
              <a:alpha val="90000"/>
              <a:hueOff val="1792916"/>
              <a:satOff val="612"/>
              <a:lumOff val="1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How it’s Different</a:t>
          </a:r>
        </a:p>
      </dsp:txBody>
      <dsp:txXfrm>
        <a:off x="3911404" y="2301227"/>
        <a:ext cx="3911404" cy="294962"/>
      </dsp:txXfrm>
    </dsp:sp>
    <dsp:sp modelId="{9CD08959-232C-4069-8D37-B70ABBB6705E}">
      <dsp:nvSpPr>
        <dsp:cNvPr id="0" name=""/>
        <dsp:cNvSpPr/>
      </dsp:nvSpPr>
      <dsp:spPr>
        <a:xfrm rot="10800000">
          <a:off x="0" y="978090"/>
          <a:ext cx="7822809" cy="986496"/>
        </a:xfrm>
        <a:prstGeom prst="upArrowCallout">
          <a:avLst/>
        </a:prstGeom>
        <a:solidFill>
          <a:schemeClr val="accent2">
            <a:hueOff val="2242103"/>
            <a:satOff val="-2381"/>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New Knowledge/Capability</a:t>
          </a:r>
        </a:p>
      </dsp:txBody>
      <dsp:txXfrm rot="-10800000">
        <a:off x="0" y="978090"/>
        <a:ext cx="7822809" cy="346260"/>
      </dsp:txXfrm>
    </dsp:sp>
    <dsp:sp modelId="{0AB859A0-F8D4-42B4-8438-C44050193164}">
      <dsp:nvSpPr>
        <dsp:cNvPr id="0" name=""/>
        <dsp:cNvSpPr/>
      </dsp:nvSpPr>
      <dsp:spPr>
        <a:xfrm>
          <a:off x="0" y="1324351"/>
          <a:ext cx="3911404" cy="294962"/>
        </a:xfrm>
        <a:prstGeom prst="rect">
          <a:avLst/>
        </a:prstGeom>
        <a:solidFill>
          <a:schemeClr val="accent2">
            <a:tint val="40000"/>
            <a:alpha val="90000"/>
            <a:hueOff val="2390555"/>
            <a:satOff val="816"/>
            <a:lumOff val="251"/>
            <a:alphaOff val="0"/>
          </a:schemeClr>
        </a:solidFill>
        <a:ln w="15875" cap="flat" cmpd="sng" algn="ctr">
          <a:solidFill>
            <a:schemeClr val="accent2">
              <a:tint val="40000"/>
              <a:alpha val="90000"/>
              <a:hueOff val="2390555"/>
              <a:satOff val="816"/>
              <a:lumOff val="2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Hypotheses/Challenges</a:t>
          </a:r>
        </a:p>
      </dsp:txBody>
      <dsp:txXfrm>
        <a:off x="0" y="1324351"/>
        <a:ext cx="3911404" cy="294962"/>
      </dsp:txXfrm>
    </dsp:sp>
    <dsp:sp modelId="{EC93162A-74DF-4E97-A4FA-235BAF1C10F2}">
      <dsp:nvSpPr>
        <dsp:cNvPr id="0" name=""/>
        <dsp:cNvSpPr/>
      </dsp:nvSpPr>
      <dsp:spPr>
        <a:xfrm>
          <a:off x="3911404" y="1324351"/>
          <a:ext cx="3911404" cy="294962"/>
        </a:xfrm>
        <a:prstGeom prst="rect">
          <a:avLst/>
        </a:prstGeom>
        <a:solidFill>
          <a:schemeClr val="accent2">
            <a:tint val="40000"/>
            <a:alpha val="90000"/>
            <a:hueOff val="2988193"/>
            <a:satOff val="1020"/>
            <a:lumOff val="314"/>
            <a:alphaOff val="0"/>
          </a:schemeClr>
        </a:solidFill>
        <a:ln w="15875" cap="flat" cmpd="sng" algn="ctr">
          <a:solidFill>
            <a:schemeClr val="accent2">
              <a:tint val="40000"/>
              <a:alpha val="90000"/>
              <a:hueOff val="2988193"/>
              <a:satOff val="1020"/>
              <a:lumOff val="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Research Questions/Capabilities</a:t>
          </a:r>
        </a:p>
      </dsp:txBody>
      <dsp:txXfrm>
        <a:off x="3911404" y="1324351"/>
        <a:ext cx="3911404" cy="294962"/>
      </dsp:txXfrm>
    </dsp:sp>
    <dsp:sp modelId="{20C8F965-4052-4E81-8A98-54F40E2719F3}">
      <dsp:nvSpPr>
        <dsp:cNvPr id="0" name=""/>
        <dsp:cNvSpPr/>
      </dsp:nvSpPr>
      <dsp:spPr>
        <a:xfrm rot="10800000">
          <a:off x="0" y="1215"/>
          <a:ext cx="7822809" cy="986496"/>
        </a:xfrm>
        <a:prstGeom prst="upArrowCallou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The Need/Motivation</a:t>
          </a:r>
          <a:endParaRPr lang="en-US" sz="2400" kern="1200" dirty="0">
            <a:latin typeface="Arial Black" pitchFamily="34" charset="0"/>
          </a:endParaRPr>
        </a:p>
      </dsp:txBody>
      <dsp:txXfrm rot="-10800000">
        <a:off x="0" y="1215"/>
        <a:ext cx="7822809" cy="346260"/>
      </dsp:txXfrm>
    </dsp:sp>
    <dsp:sp modelId="{E9BB95F7-755D-4C81-B471-F3BD54EC3313}">
      <dsp:nvSpPr>
        <dsp:cNvPr id="0" name=""/>
        <dsp:cNvSpPr/>
      </dsp:nvSpPr>
      <dsp:spPr>
        <a:xfrm>
          <a:off x="0" y="347475"/>
          <a:ext cx="3911404" cy="294962"/>
        </a:xfrm>
        <a:prstGeom prst="rect">
          <a:avLst/>
        </a:prstGeom>
        <a:solidFill>
          <a:schemeClr val="accent2">
            <a:tint val="40000"/>
            <a:alpha val="90000"/>
            <a:hueOff val="3585832"/>
            <a:satOff val="1224"/>
            <a:lumOff val="376"/>
            <a:alphaOff val="0"/>
          </a:schemeClr>
        </a:solidFill>
        <a:ln w="15875" cap="flat" cmpd="sng" algn="ctr">
          <a:solidFill>
            <a:schemeClr val="accent2">
              <a:tint val="40000"/>
              <a:alpha val="90000"/>
              <a:hueOff val="3585832"/>
              <a:satOff val="1224"/>
              <a:lumOff val="3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Goals</a:t>
          </a:r>
          <a:endParaRPr lang="en-US" sz="1500" kern="1200" dirty="0">
            <a:latin typeface="Arial Black" pitchFamily="34" charset="0"/>
          </a:endParaRPr>
        </a:p>
      </dsp:txBody>
      <dsp:txXfrm>
        <a:off x="0" y="347475"/>
        <a:ext cx="3911404" cy="294962"/>
      </dsp:txXfrm>
    </dsp:sp>
    <dsp:sp modelId="{BF38EDA1-AE6B-4431-B8F2-7341191C5C89}">
      <dsp:nvSpPr>
        <dsp:cNvPr id="0" name=""/>
        <dsp:cNvSpPr/>
      </dsp:nvSpPr>
      <dsp:spPr>
        <a:xfrm>
          <a:off x="3911404" y="347475"/>
          <a:ext cx="3911404" cy="294962"/>
        </a:xfrm>
        <a:prstGeom prst="rect">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Gaps in Knowledge/Capability</a:t>
          </a:r>
        </a:p>
      </dsp:txBody>
      <dsp:txXfrm>
        <a:off x="3911404" y="347475"/>
        <a:ext cx="3911404" cy="294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FCC53-4FF1-4D43-BB19-D85E839D314B}">
      <dsp:nvSpPr>
        <dsp:cNvPr id="0" name=""/>
        <dsp:cNvSpPr/>
      </dsp:nvSpPr>
      <dsp:spPr>
        <a:xfrm>
          <a:off x="0" y="2931842"/>
          <a:ext cx="7822809" cy="64141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Significance</a:t>
          </a:r>
        </a:p>
      </dsp:txBody>
      <dsp:txXfrm>
        <a:off x="0" y="2931842"/>
        <a:ext cx="7822809" cy="346364"/>
      </dsp:txXfrm>
    </dsp:sp>
    <dsp:sp modelId="{48362338-628E-49CB-AD4F-143D179A5542}">
      <dsp:nvSpPr>
        <dsp:cNvPr id="0" name=""/>
        <dsp:cNvSpPr/>
      </dsp:nvSpPr>
      <dsp:spPr>
        <a:xfrm>
          <a:off x="0" y="3276599"/>
          <a:ext cx="4064193" cy="29505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Outcomes</a:t>
          </a:r>
        </a:p>
      </dsp:txBody>
      <dsp:txXfrm>
        <a:off x="0" y="3276599"/>
        <a:ext cx="4064193" cy="295051"/>
      </dsp:txXfrm>
    </dsp:sp>
    <dsp:sp modelId="{904410B2-0075-477C-8540-241D33601DBA}">
      <dsp:nvSpPr>
        <dsp:cNvPr id="0" name=""/>
        <dsp:cNvSpPr/>
      </dsp:nvSpPr>
      <dsp:spPr>
        <a:xfrm>
          <a:off x="4064482" y="3276599"/>
          <a:ext cx="3758038" cy="295051"/>
        </a:xfrm>
        <a:prstGeom prst="rect">
          <a:avLst/>
        </a:prstGeom>
        <a:solidFill>
          <a:schemeClr val="accent2">
            <a:tint val="40000"/>
            <a:alpha val="90000"/>
            <a:hueOff val="597639"/>
            <a:satOff val="204"/>
            <a:lumOff val="63"/>
            <a:alphaOff val="0"/>
          </a:schemeClr>
        </a:solidFill>
        <a:ln w="15875" cap="flat" cmpd="sng" algn="ctr">
          <a:solidFill>
            <a:schemeClr val="accent2">
              <a:tint val="40000"/>
              <a:alpha val="90000"/>
              <a:hueOff val="597639"/>
              <a:satOff val="204"/>
              <a:lumOff val="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Impact</a:t>
          </a:r>
        </a:p>
      </dsp:txBody>
      <dsp:txXfrm>
        <a:off x="4064482" y="3276599"/>
        <a:ext cx="3758038" cy="295051"/>
      </dsp:txXfrm>
    </dsp:sp>
    <dsp:sp modelId="{B4166518-8D60-4BB0-AF4C-EF808093D26F}">
      <dsp:nvSpPr>
        <dsp:cNvPr id="0" name=""/>
        <dsp:cNvSpPr/>
      </dsp:nvSpPr>
      <dsp:spPr>
        <a:xfrm rot="10800000">
          <a:off x="0" y="1954966"/>
          <a:ext cx="7822809" cy="986496"/>
        </a:xfrm>
        <a:prstGeom prst="upArrowCallout">
          <a:avLst/>
        </a:prstGeom>
        <a:solidFill>
          <a:schemeClr val="accent2">
            <a:hueOff val="1121052"/>
            <a:satOff val="-1191"/>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Approach</a:t>
          </a:r>
        </a:p>
      </dsp:txBody>
      <dsp:txXfrm rot="-10800000">
        <a:off x="0" y="1954966"/>
        <a:ext cx="7822809" cy="346260"/>
      </dsp:txXfrm>
    </dsp:sp>
    <dsp:sp modelId="{96E6041B-BB0F-478F-8855-7FAA04C325E4}">
      <dsp:nvSpPr>
        <dsp:cNvPr id="0" name=""/>
        <dsp:cNvSpPr/>
      </dsp:nvSpPr>
      <dsp:spPr>
        <a:xfrm>
          <a:off x="0" y="2301227"/>
          <a:ext cx="3911404" cy="294962"/>
        </a:xfrm>
        <a:prstGeom prst="rect">
          <a:avLst/>
        </a:prstGeom>
        <a:solidFill>
          <a:schemeClr val="accent2">
            <a:tint val="40000"/>
            <a:alpha val="90000"/>
            <a:hueOff val="1195277"/>
            <a:satOff val="408"/>
            <a:lumOff val="125"/>
            <a:alphaOff val="0"/>
          </a:schemeClr>
        </a:solidFill>
        <a:ln w="15875" cap="flat" cmpd="sng" algn="ctr">
          <a:solidFill>
            <a:schemeClr val="accent2">
              <a:tint val="40000"/>
              <a:alpha val="90000"/>
              <a:hueOff val="1195277"/>
              <a:satOff val="408"/>
              <a:lumOff val="1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Objectives/Specific Aims</a:t>
          </a:r>
        </a:p>
      </dsp:txBody>
      <dsp:txXfrm>
        <a:off x="0" y="2301227"/>
        <a:ext cx="3911404" cy="294962"/>
      </dsp:txXfrm>
    </dsp:sp>
    <dsp:sp modelId="{30763D95-A3A7-4E29-AB01-B182C1EDE84C}">
      <dsp:nvSpPr>
        <dsp:cNvPr id="0" name=""/>
        <dsp:cNvSpPr/>
      </dsp:nvSpPr>
      <dsp:spPr>
        <a:xfrm>
          <a:off x="3911404" y="2301227"/>
          <a:ext cx="3911404" cy="294962"/>
        </a:xfrm>
        <a:prstGeom prst="rect">
          <a:avLst/>
        </a:prstGeom>
        <a:solidFill>
          <a:schemeClr val="accent2">
            <a:tint val="40000"/>
            <a:alpha val="90000"/>
            <a:hueOff val="1792916"/>
            <a:satOff val="612"/>
            <a:lumOff val="188"/>
            <a:alphaOff val="0"/>
          </a:schemeClr>
        </a:solidFill>
        <a:ln w="15875" cap="flat" cmpd="sng" algn="ctr">
          <a:solidFill>
            <a:schemeClr val="accent2">
              <a:tint val="40000"/>
              <a:alpha val="90000"/>
              <a:hueOff val="1792916"/>
              <a:satOff val="612"/>
              <a:lumOff val="1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How it’s Different</a:t>
          </a:r>
        </a:p>
      </dsp:txBody>
      <dsp:txXfrm>
        <a:off x="3911404" y="2301227"/>
        <a:ext cx="3911404" cy="294962"/>
      </dsp:txXfrm>
    </dsp:sp>
    <dsp:sp modelId="{9CD08959-232C-4069-8D37-B70ABBB6705E}">
      <dsp:nvSpPr>
        <dsp:cNvPr id="0" name=""/>
        <dsp:cNvSpPr/>
      </dsp:nvSpPr>
      <dsp:spPr>
        <a:xfrm rot="10800000">
          <a:off x="0" y="978090"/>
          <a:ext cx="7822809" cy="986496"/>
        </a:xfrm>
        <a:prstGeom prst="upArrowCallout">
          <a:avLst/>
        </a:prstGeom>
        <a:solidFill>
          <a:schemeClr val="accent2">
            <a:hueOff val="2242103"/>
            <a:satOff val="-2381"/>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New Knowledge/Capability</a:t>
          </a:r>
        </a:p>
      </dsp:txBody>
      <dsp:txXfrm rot="-10800000">
        <a:off x="0" y="978090"/>
        <a:ext cx="7822809" cy="346260"/>
      </dsp:txXfrm>
    </dsp:sp>
    <dsp:sp modelId="{0AB859A0-F8D4-42B4-8438-C44050193164}">
      <dsp:nvSpPr>
        <dsp:cNvPr id="0" name=""/>
        <dsp:cNvSpPr/>
      </dsp:nvSpPr>
      <dsp:spPr>
        <a:xfrm>
          <a:off x="0" y="1324351"/>
          <a:ext cx="3911404" cy="294962"/>
        </a:xfrm>
        <a:prstGeom prst="rect">
          <a:avLst/>
        </a:prstGeom>
        <a:solidFill>
          <a:schemeClr val="accent2">
            <a:tint val="40000"/>
            <a:alpha val="90000"/>
            <a:hueOff val="2390555"/>
            <a:satOff val="816"/>
            <a:lumOff val="251"/>
            <a:alphaOff val="0"/>
          </a:schemeClr>
        </a:solidFill>
        <a:ln w="15875" cap="flat" cmpd="sng" algn="ctr">
          <a:solidFill>
            <a:schemeClr val="accent2">
              <a:tint val="40000"/>
              <a:alpha val="90000"/>
              <a:hueOff val="2390555"/>
              <a:satOff val="816"/>
              <a:lumOff val="2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Hypotheses/Challenges</a:t>
          </a:r>
        </a:p>
      </dsp:txBody>
      <dsp:txXfrm>
        <a:off x="0" y="1324351"/>
        <a:ext cx="3911404" cy="294962"/>
      </dsp:txXfrm>
    </dsp:sp>
    <dsp:sp modelId="{EC93162A-74DF-4E97-A4FA-235BAF1C10F2}">
      <dsp:nvSpPr>
        <dsp:cNvPr id="0" name=""/>
        <dsp:cNvSpPr/>
      </dsp:nvSpPr>
      <dsp:spPr>
        <a:xfrm>
          <a:off x="3911404" y="1324351"/>
          <a:ext cx="3911404" cy="294962"/>
        </a:xfrm>
        <a:prstGeom prst="rect">
          <a:avLst/>
        </a:prstGeom>
        <a:solidFill>
          <a:schemeClr val="accent2">
            <a:tint val="40000"/>
            <a:alpha val="90000"/>
            <a:hueOff val="2988193"/>
            <a:satOff val="1020"/>
            <a:lumOff val="314"/>
            <a:alphaOff val="0"/>
          </a:schemeClr>
        </a:solidFill>
        <a:ln w="15875" cap="flat" cmpd="sng" algn="ctr">
          <a:solidFill>
            <a:schemeClr val="accent2">
              <a:tint val="40000"/>
              <a:alpha val="90000"/>
              <a:hueOff val="2988193"/>
              <a:satOff val="1020"/>
              <a:lumOff val="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Research Questions/Capabilities</a:t>
          </a:r>
        </a:p>
      </dsp:txBody>
      <dsp:txXfrm>
        <a:off x="3911404" y="1324351"/>
        <a:ext cx="3911404" cy="294962"/>
      </dsp:txXfrm>
    </dsp:sp>
    <dsp:sp modelId="{20C8F965-4052-4E81-8A98-54F40E2719F3}">
      <dsp:nvSpPr>
        <dsp:cNvPr id="0" name=""/>
        <dsp:cNvSpPr/>
      </dsp:nvSpPr>
      <dsp:spPr>
        <a:xfrm rot="10800000">
          <a:off x="0" y="1215"/>
          <a:ext cx="7822809" cy="986496"/>
        </a:xfrm>
        <a:prstGeom prst="upArrowCallou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The Need/Motivation</a:t>
          </a:r>
          <a:endParaRPr lang="en-US" sz="2400" kern="1200" dirty="0">
            <a:latin typeface="Arial Black" pitchFamily="34" charset="0"/>
          </a:endParaRPr>
        </a:p>
      </dsp:txBody>
      <dsp:txXfrm rot="-10800000">
        <a:off x="0" y="1215"/>
        <a:ext cx="7822809" cy="346260"/>
      </dsp:txXfrm>
    </dsp:sp>
    <dsp:sp modelId="{E9BB95F7-755D-4C81-B471-F3BD54EC3313}">
      <dsp:nvSpPr>
        <dsp:cNvPr id="0" name=""/>
        <dsp:cNvSpPr/>
      </dsp:nvSpPr>
      <dsp:spPr>
        <a:xfrm>
          <a:off x="0" y="347475"/>
          <a:ext cx="3911404" cy="294962"/>
        </a:xfrm>
        <a:prstGeom prst="rect">
          <a:avLst/>
        </a:prstGeom>
        <a:solidFill>
          <a:schemeClr val="accent2">
            <a:tint val="40000"/>
            <a:alpha val="90000"/>
            <a:hueOff val="3585832"/>
            <a:satOff val="1224"/>
            <a:lumOff val="376"/>
            <a:alphaOff val="0"/>
          </a:schemeClr>
        </a:solidFill>
        <a:ln w="15875" cap="flat" cmpd="sng" algn="ctr">
          <a:solidFill>
            <a:schemeClr val="accent2">
              <a:tint val="40000"/>
              <a:alpha val="90000"/>
              <a:hueOff val="3585832"/>
              <a:satOff val="1224"/>
              <a:lumOff val="3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Goals</a:t>
          </a:r>
          <a:endParaRPr lang="en-US" sz="1500" kern="1200" dirty="0">
            <a:latin typeface="Arial Black" pitchFamily="34" charset="0"/>
          </a:endParaRPr>
        </a:p>
      </dsp:txBody>
      <dsp:txXfrm>
        <a:off x="0" y="347475"/>
        <a:ext cx="3911404" cy="294962"/>
      </dsp:txXfrm>
    </dsp:sp>
    <dsp:sp modelId="{BF38EDA1-AE6B-4431-B8F2-7341191C5C89}">
      <dsp:nvSpPr>
        <dsp:cNvPr id="0" name=""/>
        <dsp:cNvSpPr/>
      </dsp:nvSpPr>
      <dsp:spPr>
        <a:xfrm>
          <a:off x="3911404" y="347475"/>
          <a:ext cx="3911404" cy="294962"/>
        </a:xfrm>
        <a:prstGeom prst="rect">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Gaps in Knowledge/Capability</a:t>
          </a:r>
        </a:p>
      </dsp:txBody>
      <dsp:txXfrm>
        <a:off x="3911404" y="347475"/>
        <a:ext cx="3911404" cy="294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FCC53-4FF1-4D43-BB19-D85E839D314B}">
      <dsp:nvSpPr>
        <dsp:cNvPr id="0" name=""/>
        <dsp:cNvSpPr/>
      </dsp:nvSpPr>
      <dsp:spPr>
        <a:xfrm>
          <a:off x="0" y="2931842"/>
          <a:ext cx="7822809" cy="64141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Significance</a:t>
          </a:r>
        </a:p>
      </dsp:txBody>
      <dsp:txXfrm>
        <a:off x="0" y="2931842"/>
        <a:ext cx="7822809" cy="346364"/>
      </dsp:txXfrm>
    </dsp:sp>
    <dsp:sp modelId="{48362338-628E-49CB-AD4F-143D179A5542}">
      <dsp:nvSpPr>
        <dsp:cNvPr id="0" name=""/>
        <dsp:cNvSpPr/>
      </dsp:nvSpPr>
      <dsp:spPr>
        <a:xfrm>
          <a:off x="0" y="3276599"/>
          <a:ext cx="4064193" cy="29505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Outcomes</a:t>
          </a:r>
        </a:p>
      </dsp:txBody>
      <dsp:txXfrm>
        <a:off x="0" y="3276599"/>
        <a:ext cx="4064193" cy="295051"/>
      </dsp:txXfrm>
    </dsp:sp>
    <dsp:sp modelId="{904410B2-0075-477C-8540-241D33601DBA}">
      <dsp:nvSpPr>
        <dsp:cNvPr id="0" name=""/>
        <dsp:cNvSpPr/>
      </dsp:nvSpPr>
      <dsp:spPr>
        <a:xfrm>
          <a:off x="4064482" y="3276599"/>
          <a:ext cx="3758038" cy="295051"/>
        </a:xfrm>
        <a:prstGeom prst="rect">
          <a:avLst/>
        </a:prstGeom>
        <a:solidFill>
          <a:schemeClr val="accent2">
            <a:tint val="40000"/>
            <a:alpha val="90000"/>
            <a:hueOff val="597639"/>
            <a:satOff val="204"/>
            <a:lumOff val="63"/>
            <a:alphaOff val="0"/>
          </a:schemeClr>
        </a:solidFill>
        <a:ln w="15875" cap="flat" cmpd="sng" algn="ctr">
          <a:solidFill>
            <a:schemeClr val="accent2">
              <a:tint val="40000"/>
              <a:alpha val="90000"/>
              <a:hueOff val="597639"/>
              <a:satOff val="204"/>
              <a:lumOff val="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Impact</a:t>
          </a:r>
        </a:p>
      </dsp:txBody>
      <dsp:txXfrm>
        <a:off x="4064482" y="3276599"/>
        <a:ext cx="3758038" cy="295051"/>
      </dsp:txXfrm>
    </dsp:sp>
    <dsp:sp modelId="{B4166518-8D60-4BB0-AF4C-EF808093D26F}">
      <dsp:nvSpPr>
        <dsp:cNvPr id="0" name=""/>
        <dsp:cNvSpPr/>
      </dsp:nvSpPr>
      <dsp:spPr>
        <a:xfrm rot="10800000">
          <a:off x="0" y="1954966"/>
          <a:ext cx="7822809" cy="986496"/>
        </a:xfrm>
        <a:prstGeom prst="upArrowCallout">
          <a:avLst/>
        </a:prstGeom>
        <a:solidFill>
          <a:schemeClr val="accent2">
            <a:hueOff val="1121052"/>
            <a:satOff val="-1191"/>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Approach</a:t>
          </a:r>
        </a:p>
      </dsp:txBody>
      <dsp:txXfrm rot="-10800000">
        <a:off x="0" y="1954966"/>
        <a:ext cx="7822809" cy="346260"/>
      </dsp:txXfrm>
    </dsp:sp>
    <dsp:sp modelId="{96E6041B-BB0F-478F-8855-7FAA04C325E4}">
      <dsp:nvSpPr>
        <dsp:cNvPr id="0" name=""/>
        <dsp:cNvSpPr/>
      </dsp:nvSpPr>
      <dsp:spPr>
        <a:xfrm>
          <a:off x="0" y="2301227"/>
          <a:ext cx="3911404" cy="294962"/>
        </a:xfrm>
        <a:prstGeom prst="rect">
          <a:avLst/>
        </a:prstGeom>
        <a:solidFill>
          <a:schemeClr val="accent2">
            <a:tint val="40000"/>
            <a:alpha val="90000"/>
            <a:hueOff val="1195277"/>
            <a:satOff val="408"/>
            <a:lumOff val="125"/>
            <a:alphaOff val="0"/>
          </a:schemeClr>
        </a:solidFill>
        <a:ln w="15875" cap="flat" cmpd="sng" algn="ctr">
          <a:solidFill>
            <a:schemeClr val="accent2">
              <a:tint val="40000"/>
              <a:alpha val="90000"/>
              <a:hueOff val="1195277"/>
              <a:satOff val="408"/>
              <a:lumOff val="1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Objectives/Specific Aims</a:t>
          </a:r>
        </a:p>
      </dsp:txBody>
      <dsp:txXfrm>
        <a:off x="0" y="2301227"/>
        <a:ext cx="3911404" cy="294962"/>
      </dsp:txXfrm>
    </dsp:sp>
    <dsp:sp modelId="{30763D95-A3A7-4E29-AB01-B182C1EDE84C}">
      <dsp:nvSpPr>
        <dsp:cNvPr id="0" name=""/>
        <dsp:cNvSpPr/>
      </dsp:nvSpPr>
      <dsp:spPr>
        <a:xfrm>
          <a:off x="3911404" y="2301227"/>
          <a:ext cx="3911404" cy="294962"/>
        </a:xfrm>
        <a:prstGeom prst="rect">
          <a:avLst/>
        </a:prstGeom>
        <a:solidFill>
          <a:schemeClr val="accent2">
            <a:tint val="40000"/>
            <a:alpha val="90000"/>
            <a:hueOff val="1792916"/>
            <a:satOff val="612"/>
            <a:lumOff val="188"/>
            <a:alphaOff val="0"/>
          </a:schemeClr>
        </a:solidFill>
        <a:ln w="15875" cap="flat" cmpd="sng" algn="ctr">
          <a:solidFill>
            <a:schemeClr val="accent2">
              <a:tint val="40000"/>
              <a:alpha val="90000"/>
              <a:hueOff val="1792916"/>
              <a:satOff val="612"/>
              <a:lumOff val="1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How it’s Different</a:t>
          </a:r>
        </a:p>
      </dsp:txBody>
      <dsp:txXfrm>
        <a:off x="3911404" y="2301227"/>
        <a:ext cx="3911404" cy="294962"/>
      </dsp:txXfrm>
    </dsp:sp>
    <dsp:sp modelId="{9CD08959-232C-4069-8D37-B70ABBB6705E}">
      <dsp:nvSpPr>
        <dsp:cNvPr id="0" name=""/>
        <dsp:cNvSpPr/>
      </dsp:nvSpPr>
      <dsp:spPr>
        <a:xfrm rot="10800000">
          <a:off x="0" y="978090"/>
          <a:ext cx="7822809" cy="986496"/>
        </a:xfrm>
        <a:prstGeom prst="upArrowCallout">
          <a:avLst/>
        </a:prstGeom>
        <a:solidFill>
          <a:schemeClr val="accent2">
            <a:hueOff val="2242103"/>
            <a:satOff val="-2381"/>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New Knowledge/Capability</a:t>
          </a:r>
        </a:p>
      </dsp:txBody>
      <dsp:txXfrm rot="-10800000">
        <a:off x="0" y="978090"/>
        <a:ext cx="7822809" cy="346260"/>
      </dsp:txXfrm>
    </dsp:sp>
    <dsp:sp modelId="{0AB859A0-F8D4-42B4-8438-C44050193164}">
      <dsp:nvSpPr>
        <dsp:cNvPr id="0" name=""/>
        <dsp:cNvSpPr/>
      </dsp:nvSpPr>
      <dsp:spPr>
        <a:xfrm>
          <a:off x="0" y="1324351"/>
          <a:ext cx="3911404" cy="294962"/>
        </a:xfrm>
        <a:prstGeom prst="rect">
          <a:avLst/>
        </a:prstGeom>
        <a:solidFill>
          <a:schemeClr val="accent2">
            <a:tint val="40000"/>
            <a:alpha val="90000"/>
            <a:hueOff val="2390555"/>
            <a:satOff val="816"/>
            <a:lumOff val="251"/>
            <a:alphaOff val="0"/>
          </a:schemeClr>
        </a:solidFill>
        <a:ln w="15875" cap="flat" cmpd="sng" algn="ctr">
          <a:solidFill>
            <a:schemeClr val="accent2">
              <a:tint val="40000"/>
              <a:alpha val="90000"/>
              <a:hueOff val="2390555"/>
              <a:satOff val="816"/>
              <a:lumOff val="2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Hypotheses/Challenges</a:t>
          </a:r>
        </a:p>
      </dsp:txBody>
      <dsp:txXfrm>
        <a:off x="0" y="1324351"/>
        <a:ext cx="3911404" cy="294962"/>
      </dsp:txXfrm>
    </dsp:sp>
    <dsp:sp modelId="{EC93162A-74DF-4E97-A4FA-235BAF1C10F2}">
      <dsp:nvSpPr>
        <dsp:cNvPr id="0" name=""/>
        <dsp:cNvSpPr/>
      </dsp:nvSpPr>
      <dsp:spPr>
        <a:xfrm>
          <a:off x="3911404" y="1324351"/>
          <a:ext cx="3911404" cy="294962"/>
        </a:xfrm>
        <a:prstGeom prst="rect">
          <a:avLst/>
        </a:prstGeom>
        <a:solidFill>
          <a:schemeClr val="accent2">
            <a:tint val="40000"/>
            <a:alpha val="90000"/>
            <a:hueOff val="2988193"/>
            <a:satOff val="1020"/>
            <a:lumOff val="314"/>
            <a:alphaOff val="0"/>
          </a:schemeClr>
        </a:solidFill>
        <a:ln w="15875" cap="flat" cmpd="sng" algn="ctr">
          <a:solidFill>
            <a:schemeClr val="accent2">
              <a:tint val="40000"/>
              <a:alpha val="90000"/>
              <a:hueOff val="2988193"/>
              <a:satOff val="1020"/>
              <a:lumOff val="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Research Questions/Capabilities</a:t>
          </a:r>
        </a:p>
      </dsp:txBody>
      <dsp:txXfrm>
        <a:off x="3911404" y="1324351"/>
        <a:ext cx="3911404" cy="294962"/>
      </dsp:txXfrm>
    </dsp:sp>
    <dsp:sp modelId="{20C8F965-4052-4E81-8A98-54F40E2719F3}">
      <dsp:nvSpPr>
        <dsp:cNvPr id="0" name=""/>
        <dsp:cNvSpPr/>
      </dsp:nvSpPr>
      <dsp:spPr>
        <a:xfrm rot="10800000">
          <a:off x="0" y="1215"/>
          <a:ext cx="7822809" cy="986496"/>
        </a:xfrm>
        <a:prstGeom prst="upArrowCallou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The Need/Motivation</a:t>
          </a:r>
          <a:endParaRPr lang="en-US" sz="2400" kern="1200" dirty="0">
            <a:latin typeface="Arial Black" pitchFamily="34" charset="0"/>
          </a:endParaRPr>
        </a:p>
      </dsp:txBody>
      <dsp:txXfrm rot="-10800000">
        <a:off x="0" y="1215"/>
        <a:ext cx="7822809" cy="346260"/>
      </dsp:txXfrm>
    </dsp:sp>
    <dsp:sp modelId="{E9BB95F7-755D-4C81-B471-F3BD54EC3313}">
      <dsp:nvSpPr>
        <dsp:cNvPr id="0" name=""/>
        <dsp:cNvSpPr/>
      </dsp:nvSpPr>
      <dsp:spPr>
        <a:xfrm>
          <a:off x="0" y="347475"/>
          <a:ext cx="3911404" cy="294962"/>
        </a:xfrm>
        <a:prstGeom prst="rect">
          <a:avLst/>
        </a:prstGeom>
        <a:solidFill>
          <a:schemeClr val="accent2">
            <a:tint val="40000"/>
            <a:alpha val="90000"/>
            <a:hueOff val="3585832"/>
            <a:satOff val="1224"/>
            <a:lumOff val="376"/>
            <a:alphaOff val="0"/>
          </a:schemeClr>
        </a:solidFill>
        <a:ln w="15875" cap="flat" cmpd="sng" algn="ctr">
          <a:solidFill>
            <a:schemeClr val="accent2">
              <a:tint val="40000"/>
              <a:alpha val="90000"/>
              <a:hueOff val="3585832"/>
              <a:satOff val="1224"/>
              <a:lumOff val="3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Goals</a:t>
          </a:r>
          <a:endParaRPr lang="en-US" sz="1500" kern="1200" dirty="0">
            <a:latin typeface="Arial Black" pitchFamily="34" charset="0"/>
          </a:endParaRPr>
        </a:p>
      </dsp:txBody>
      <dsp:txXfrm>
        <a:off x="0" y="347475"/>
        <a:ext cx="3911404" cy="294962"/>
      </dsp:txXfrm>
    </dsp:sp>
    <dsp:sp modelId="{BF38EDA1-AE6B-4431-B8F2-7341191C5C89}">
      <dsp:nvSpPr>
        <dsp:cNvPr id="0" name=""/>
        <dsp:cNvSpPr/>
      </dsp:nvSpPr>
      <dsp:spPr>
        <a:xfrm>
          <a:off x="3911404" y="347475"/>
          <a:ext cx="3911404" cy="294962"/>
        </a:xfrm>
        <a:prstGeom prst="rect">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Gaps in Knowledge/Capability</a:t>
          </a:r>
        </a:p>
      </dsp:txBody>
      <dsp:txXfrm>
        <a:off x="3911404" y="347475"/>
        <a:ext cx="3911404" cy="294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FCC53-4FF1-4D43-BB19-D85E839D314B}">
      <dsp:nvSpPr>
        <dsp:cNvPr id="0" name=""/>
        <dsp:cNvSpPr/>
      </dsp:nvSpPr>
      <dsp:spPr>
        <a:xfrm>
          <a:off x="0" y="2931842"/>
          <a:ext cx="7822809" cy="64141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Significance</a:t>
          </a:r>
        </a:p>
      </dsp:txBody>
      <dsp:txXfrm>
        <a:off x="0" y="2931842"/>
        <a:ext cx="7822809" cy="346364"/>
      </dsp:txXfrm>
    </dsp:sp>
    <dsp:sp modelId="{48362338-628E-49CB-AD4F-143D179A5542}">
      <dsp:nvSpPr>
        <dsp:cNvPr id="0" name=""/>
        <dsp:cNvSpPr/>
      </dsp:nvSpPr>
      <dsp:spPr>
        <a:xfrm>
          <a:off x="0" y="3276599"/>
          <a:ext cx="4064193" cy="29505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Outcomes</a:t>
          </a:r>
        </a:p>
      </dsp:txBody>
      <dsp:txXfrm>
        <a:off x="0" y="3276599"/>
        <a:ext cx="4064193" cy="295051"/>
      </dsp:txXfrm>
    </dsp:sp>
    <dsp:sp modelId="{904410B2-0075-477C-8540-241D33601DBA}">
      <dsp:nvSpPr>
        <dsp:cNvPr id="0" name=""/>
        <dsp:cNvSpPr/>
      </dsp:nvSpPr>
      <dsp:spPr>
        <a:xfrm>
          <a:off x="4064482" y="3276599"/>
          <a:ext cx="3758038" cy="295051"/>
        </a:xfrm>
        <a:prstGeom prst="rect">
          <a:avLst/>
        </a:prstGeom>
        <a:solidFill>
          <a:schemeClr val="accent2">
            <a:tint val="40000"/>
            <a:alpha val="90000"/>
            <a:hueOff val="597639"/>
            <a:satOff val="204"/>
            <a:lumOff val="63"/>
            <a:alphaOff val="0"/>
          </a:schemeClr>
        </a:solidFill>
        <a:ln w="15875" cap="flat" cmpd="sng" algn="ctr">
          <a:solidFill>
            <a:schemeClr val="accent2">
              <a:tint val="40000"/>
              <a:alpha val="90000"/>
              <a:hueOff val="597639"/>
              <a:satOff val="204"/>
              <a:lumOff val="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Impact</a:t>
          </a:r>
        </a:p>
      </dsp:txBody>
      <dsp:txXfrm>
        <a:off x="4064482" y="3276599"/>
        <a:ext cx="3758038" cy="295051"/>
      </dsp:txXfrm>
    </dsp:sp>
    <dsp:sp modelId="{B4166518-8D60-4BB0-AF4C-EF808093D26F}">
      <dsp:nvSpPr>
        <dsp:cNvPr id="0" name=""/>
        <dsp:cNvSpPr/>
      </dsp:nvSpPr>
      <dsp:spPr>
        <a:xfrm rot="10800000">
          <a:off x="0" y="1954966"/>
          <a:ext cx="7822809" cy="986496"/>
        </a:xfrm>
        <a:prstGeom prst="upArrowCallout">
          <a:avLst/>
        </a:prstGeom>
        <a:solidFill>
          <a:schemeClr val="accent2">
            <a:hueOff val="1121052"/>
            <a:satOff val="-1191"/>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Approach</a:t>
          </a:r>
        </a:p>
      </dsp:txBody>
      <dsp:txXfrm rot="-10800000">
        <a:off x="0" y="1954966"/>
        <a:ext cx="7822809" cy="346260"/>
      </dsp:txXfrm>
    </dsp:sp>
    <dsp:sp modelId="{96E6041B-BB0F-478F-8855-7FAA04C325E4}">
      <dsp:nvSpPr>
        <dsp:cNvPr id="0" name=""/>
        <dsp:cNvSpPr/>
      </dsp:nvSpPr>
      <dsp:spPr>
        <a:xfrm>
          <a:off x="0" y="2301227"/>
          <a:ext cx="3911404" cy="294962"/>
        </a:xfrm>
        <a:prstGeom prst="rect">
          <a:avLst/>
        </a:prstGeom>
        <a:solidFill>
          <a:schemeClr val="accent2">
            <a:tint val="40000"/>
            <a:alpha val="90000"/>
            <a:hueOff val="1195277"/>
            <a:satOff val="408"/>
            <a:lumOff val="125"/>
            <a:alphaOff val="0"/>
          </a:schemeClr>
        </a:solidFill>
        <a:ln w="15875" cap="flat" cmpd="sng" algn="ctr">
          <a:solidFill>
            <a:schemeClr val="accent2">
              <a:tint val="40000"/>
              <a:alpha val="90000"/>
              <a:hueOff val="1195277"/>
              <a:satOff val="408"/>
              <a:lumOff val="1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Objectives/Specific Aims</a:t>
          </a:r>
        </a:p>
      </dsp:txBody>
      <dsp:txXfrm>
        <a:off x="0" y="2301227"/>
        <a:ext cx="3911404" cy="294962"/>
      </dsp:txXfrm>
    </dsp:sp>
    <dsp:sp modelId="{30763D95-A3A7-4E29-AB01-B182C1EDE84C}">
      <dsp:nvSpPr>
        <dsp:cNvPr id="0" name=""/>
        <dsp:cNvSpPr/>
      </dsp:nvSpPr>
      <dsp:spPr>
        <a:xfrm>
          <a:off x="3911404" y="2301227"/>
          <a:ext cx="3911404" cy="294962"/>
        </a:xfrm>
        <a:prstGeom prst="rect">
          <a:avLst/>
        </a:prstGeom>
        <a:solidFill>
          <a:schemeClr val="accent2">
            <a:tint val="40000"/>
            <a:alpha val="90000"/>
            <a:hueOff val="1792916"/>
            <a:satOff val="612"/>
            <a:lumOff val="188"/>
            <a:alphaOff val="0"/>
          </a:schemeClr>
        </a:solidFill>
        <a:ln w="15875" cap="flat" cmpd="sng" algn="ctr">
          <a:solidFill>
            <a:schemeClr val="accent2">
              <a:tint val="40000"/>
              <a:alpha val="90000"/>
              <a:hueOff val="1792916"/>
              <a:satOff val="612"/>
              <a:lumOff val="1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How it’s Different</a:t>
          </a:r>
        </a:p>
      </dsp:txBody>
      <dsp:txXfrm>
        <a:off x="3911404" y="2301227"/>
        <a:ext cx="3911404" cy="294962"/>
      </dsp:txXfrm>
    </dsp:sp>
    <dsp:sp modelId="{9CD08959-232C-4069-8D37-B70ABBB6705E}">
      <dsp:nvSpPr>
        <dsp:cNvPr id="0" name=""/>
        <dsp:cNvSpPr/>
      </dsp:nvSpPr>
      <dsp:spPr>
        <a:xfrm rot="10800000">
          <a:off x="0" y="978090"/>
          <a:ext cx="7822809" cy="986496"/>
        </a:xfrm>
        <a:prstGeom prst="upArrowCallout">
          <a:avLst/>
        </a:prstGeom>
        <a:solidFill>
          <a:schemeClr val="accent2">
            <a:hueOff val="2242103"/>
            <a:satOff val="-2381"/>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New Knowledge/Capability</a:t>
          </a:r>
        </a:p>
      </dsp:txBody>
      <dsp:txXfrm rot="-10800000">
        <a:off x="0" y="978090"/>
        <a:ext cx="7822809" cy="346260"/>
      </dsp:txXfrm>
    </dsp:sp>
    <dsp:sp modelId="{0AB859A0-F8D4-42B4-8438-C44050193164}">
      <dsp:nvSpPr>
        <dsp:cNvPr id="0" name=""/>
        <dsp:cNvSpPr/>
      </dsp:nvSpPr>
      <dsp:spPr>
        <a:xfrm>
          <a:off x="0" y="1324351"/>
          <a:ext cx="3911404" cy="294962"/>
        </a:xfrm>
        <a:prstGeom prst="rect">
          <a:avLst/>
        </a:prstGeom>
        <a:solidFill>
          <a:schemeClr val="accent2">
            <a:tint val="40000"/>
            <a:alpha val="90000"/>
            <a:hueOff val="2390555"/>
            <a:satOff val="816"/>
            <a:lumOff val="251"/>
            <a:alphaOff val="0"/>
          </a:schemeClr>
        </a:solidFill>
        <a:ln w="15875" cap="flat" cmpd="sng" algn="ctr">
          <a:solidFill>
            <a:schemeClr val="accent2">
              <a:tint val="40000"/>
              <a:alpha val="90000"/>
              <a:hueOff val="2390555"/>
              <a:satOff val="816"/>
              <a:lumOff val="2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Hypotheses/Challenges</a:t>
          </a:r>
        </a:p>
      </dsp:txBody>
      <dsp:txXfrm>
        <a:off x="0" y="1324351"/>
        <a:ext cx="3911404" cy="294962"/>
      </dsp:txXfrm>
    </dsp:sp>
    <dsp:sp modelId="{EC93162A-74DF-4E97-A4FA-235BAF1C10F2}">
      <dsp:nvSpPr>
        <dsp:cNvPr id="0" name=""/>
        <dsp:cNvSpPr/>
      </dsp:nvSpPr>
      <dsp:spPr>
        <a:xfrm>
          <a:off x="3911404" y="1324351"/>
          <a:ext cx="3911404" cy="294962"/>
        </a:xfrm>
        <a:prstGeom prst="rect">
          <a:avLst/>
        </a:prstGeom>
        <a:solidFill>
          <a:schemeClr val="accent2">
            <a:tint val="40000"/>
            <a:alpha val="90000"/>
            <a:hueOff val="2988193"/>
            <a:satOff val="1020"/>
            <a:lumOff val="314"/>
            <a:alphaOff val="0"/>
          </a:schemeClr>
        </a:solidFill>
        <a:ln w="15875" cap="flat" cmpd="sng" algn="ctr">
          <a:solidFill>
            <a:schemeClr val="accent2">
              <a:tint val="40000"/>
              <a:alpha val="90000"/>
              <a:hueOff val="2988193"/>
              <a:satOff val="1020"/>
              <a:lumOff val="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Research Questions/Capabilities</a:t>
          </a:r>
        </a:p>
      </dsp:txBody>
      <dsp:txXfrm>
        <a:off x="3911404" y="1324351"/>
        <a:ext cx="3911404" cy="294962"/>
      </dsp:txXfrm>
    </dsp:sp>
    <dsp:sp modelId="{20C8F965-4052-4E81-8A98-54F40E2719F3}">
      <dsp:nvSpPr>
        <dsp:cNvPr id="0" name=""/>
        <dsp:cNvSpPr/>
      </dsp:nvSpPr>
      <dsp:spPr>
        <a:xfrm rot="10800000">
          <a:off x="0" y="1215"/>
          <a:ext cx="7822809" cy="986496"/>
        </a:xfrm>
        <a:prstGeom prst="upArrowCallou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The Need/Motivation</a:t>
          </a:r>
          <a:endParaRPr lang="en-US" sz="2400" kern="1200" dirty="0">
            <a:latin typeface="Arial Black" pitchFamily="34" charset="0"/>
          </a:endParaRPr>
        </a:p>
      </dsp:txBody>
      <dsp:txXfrm rot="-10800000">
        <a:off x="0" y="1215"/>
        <a:ext cx="7822809" cy="346260"/>
      </dsp:txXfrm>
    </dsp:sp>
    <dsp:sp modelId="{E9BB95F7-755D-4C81-B471-F3BD54EC3313}">
      <dsp:nvSpPr>
        <dsp:cNvPr id="0" name=""/>
        <dsp:cNvSpPr/>
      </dsp:nvSpPr>
      <dsp:spPr>
        <a:xfrm>
          <a:off x="0" y="347475"/>
          <a:ext cx="3911404" cy="294962"/>
        </a:xfrm>
        <a:prstGeom prst="rect">
          <a:avLst/>
        </a:prstGeom>
        <a:solidFill>
          <a:schemeClr val="accent2">
            <a:tint val="40000"/>
            <a:alpha val="90000"/>
            <a:hueOff val="3585832"/>
            <a:satOff val="1224"/>
            <a:lumOff val="376"/>
            <a:alphaOff val="0"/>
          </a:schemeClr>
        </a:solidFill>
        <a:ln w="15875" cap="flat" cmpd="sng" algn="ctr">
          <a:solidFill>
            <a:schemeClr val="accent2">
              <a:tint val="40000"/>
              <a:alpha val="90000"/>
              <a:hueOff val="3585832"/>
              <a:satOff val="1224"/>
              <a:lumOff val="3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Goals</a:t>
          </a:r>
          <a:endParaRPr lang="en-US" sz="1500" kern="1200" dirty="0">
            <a:latin typeface="Arial Black" pitchFamily="34" charset="0"/>
          </a:endParaRPr>
        </a:p>
      </dsp:txBody>
      <dsp:txXfrm>
        <a:off x="0" y="347475"/>
        <a:ext cx="3911404" cy="294962"/>
      </dsp:txXfrm>
    </dsp:sp>
    <dsp:sp modelId="{BF38EDA1-AE6B-4431-B8F2-7341191C5C89}">
      <dsp:nvSpPr>
        <dsp:cNvPr id="0" name=""/>
        <dsp:cNvSpPr/>
      </dsp:nvSpPr>
      <dsp:spPr>
        <a:xfrm>
          <a:off x="3911404" y="347475"/>
          <a:ext cx="3911404" cy="294962"/>
        </a:xfrm>
        <a:prstGeom prst="rect">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Black" pitchFamily="34" charset="0"/>
            </a:rPr>
            <a:t>Gaps in Knowledge/Capability</a:t>
          </a:r>
        </a:p>
      </dsp:txBody>
      <dsp:txXfrm>
        <a:off x="3911404" y="347475"/>
        <a:ext cx="3911404" cy="2949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FCC53-4FF1-4D43-BB19-D85E839D314B}">
      <dsp:nvSpPr>
        <dsp:cNvPr id="0" name=""/>
        <dsp:cNvSpPr/>
      </dsp:nvSpPr>
      <dsp:spPr>
        <a:xfrm>
          <a:off x="0" y="2973647"/>
          <a:ext cx="7822809" cy="60039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Significance</a:t>
          </a:r>
        </a:p>
      </dsp:txBody>
      <dsp:txXfrm>
        <a:off x="0" y="2973647"/>
        <a:ext cx="7822809" cy="324215"/>
      </dsp:txXfrm>
    </dsp:sp>
    <dsp:sp modelId="{48362338-628E-49CB-AD4F-143D179A5542}">
      <dsp:nvSpPr>
        <dsp:cNvPr id="0" name=""/>
        <dsp:cNvSpPr/>
      </dsp:nvSpPr>
      <dsp:spPr>
        <a:xfrm>
          <a:off x="0" y="3296358"/>
          <a:ext cx="4064193" cy="27618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Black" pitchFamily="34" charset="0"/>
            </a:rPr>
            <a:t>Outcomes</a:t>
          </a:r>
        </a:p>
      </dsp:txBody>
      <dsp:txXfrm>
        <a:off x="0" y="3296358"/>
        <a:ext cx="4064193" cy="276183"/>
      </dsp:txXfrm>
    </dsp:sp>
    <dsp:sp modelId="{904410B2-0075-477C-8540-241D33601DBA}">
      <dsp:nvSpPr>
        <dsp:cNvPr id="0" name=""/>
        <dsp:cNvSpPr/>
      </dsp:nvSpPr>
      <dsp:spPr>
        <a:xfrm>
          <a:off x="4064482" y="3296358"/>
          <a:ext cx="3758038" cy="276183"/>
        </a:xfrm>
        <a:prstGeom prst="rect">
          <a:avLst/>
        </a:prstGeom>
        <a:solidFill>
          <a:schemeClr val="accent2">
            <a:tint val="40000"/>
            <a:alpha val="90000"/>
            <a:hueOff val="597639"/>
            <a:satOff val="204"/>
            <a:lumOff val="63"/>
            <a:alphaOff val="0"/>
          </a:schemeClr>
        </a:solidFill>
        <a:ln w="15875" cap="flat" cmpd="sng" algn="ctr">
          <a:solidFill>
            <a:schemeClr val="accent2">
              <a:tint val="40000"/>
              <a:alpha val="90000"/>
              <a:hueOff val="597639"/>
              <a:satOff val="204"/>
              <a:lumOff val="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Black" pitchFamily="34" charset="0"/>
            </a:rPr>
            <a:t>Impact</a:t>
          </a:r>
        </a:p>
      </dsp:txBody>
      <dsp:txXfrm>
        <a:off x="4064482" y="3296358"/>
        <a:ext cx="3758038" cy="276183"/>
      </dsp:txXfrm>
    </dsp:sp>
    <dsp:sp modelId="{B4166518-8D60-4BB0-AF4C-EF808093D26F}">
      <dsp:nvSpPr>
        <dsp:cNvPr id="0" name=""/>
        <dsp:cNvSpPr/>
      </dsp:nvSpPr>
      <dsp:spPr>
        <a:xfrm rot="10800000">
          <a:off x="0" y="2059238"/>
          <a:ext cx="7822809" cy="923414"/>
        </a:xfrm>
        <a:prstGeom prst="upArrowCallout">
          <a:avLst/>
        </a:prstGeom>
        <a:solidFill>
          <a:schemeClr val="accent2">
            <a:hueOff val="1121052"/>
            <a:satOff val="-1191"/>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Approach</a:t>
          </a:r>
        </a:p>
      </dsp:txBody>
      <dsp:txXfrm rot="-10800000">
        <a:off x="0" y="2059238"/>
        <a:ext cx="7822809" cy="324118"/>
      </dsp:txXfrm>
    </dsp:sp>
    <dsp:sp modelId="{96E6041B-BB0F-478F-8855-7FAA04C325E4}">
      <dsp:nvSpPr>
        <dsp:cNvPr id="0" name=""/>
        <dsp:cNvSpPr/>
      </dsp:nvSpPr>
      <dsp:spPr>
        <a:xfrm>
          <a:off x="0" y="2383357"/>
          <a:ext cx="3911404" cy="276101"/>
        </a:xfrm>
        <a:prstGeom prst="rect">
          <a:avLst/>
        </a:prstGeom>
        <a:solidFill>
          <a:schemeClr val="accent2">
            <a:tint val="40000"/>
            <a:alpha val="90000"/>
            <a:hueOff val="1195277"/>
            <a:satOff val="408"/>
            <a:lumOff val="125"/>
            <a:alphaOff val="0"/>
          </a:schemeClr>
        </a:solidFill>
        <a:ln w="15875" cap="flat" cmpd="sng" algn="ctr">
          <a:solidFill>
            <a:schemeClr val="accent2">
              <a:tint val="40000"/>
              <a:alpha val="90000"/>
              <a:hueOff val="1195277"/>
              <a:satOff val="408"/>
              <a:lumOff val="1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Black" pitchFamily="34" charset="0"/>
            </a:rPr>
            <a:t>Objectives/Specific Aims</a:t>
          </a:r>
        </a:p>
      </dsp:txBody>
      <dsp:txXfrm>
        <a:off x="0" y="2383357"/>
        <a:ext cx="3911404" cy="276101"/>
      </dsp:txXfrm>
    </dsp:sp>
    <dsp:sp modelId="{30763D95-A3A7-4E29-AB01-B182C1EDE84C}">
      <dsp:nvSpPr>
        <dsp:cNvPr id="0" name=""/>
        <dsp:cNvSpPr/>
      </dsp:nvSpPr>
      <dsp:spPr>
        <a:xfrm>
          <a:off x="3911404" y="2383357"/>
          <a:ext cx="3911404" cy="276101"/>
        </a:xfrm>
        <a:prstGeom prst="rect">
          <a:avLst/>
        </a:prstGeom>
        <a:solidFill>
          <a:schemeClr val="accent2">
            <a:tint val="40000"/>
            <a:alpha val="90000"/>
            <a:hueOff val="1792916"/>
            <a:satOff val="612"/>
            <a:lumOff val="188"/>
            <a:alphaOff val="0"/>
          </a:schemeClr>
        </a:solidFill>
        <a:ln w="15875" cap="flat" cmpd="sng" algn="ctr">
          <a:solidFill>
            <a:schemeClr val="accent2">
              <a:tint val="40000"/>
              <a:alpha val="90000"/>
              <a:hueOff val="1792916"/>
              <a:satOff val="612"/>
              <a:lumOff val="1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Black" pitchFamily="34" charset="0"/>
            </a:rPr>
            <a:t>How it’s Different</a:t>
          </a:r>
        </a:p>
      </dsp:txBody>
      <dsp:txXfrm>
        <a:off x="3911404" y="2383357"/>
        <a:ext cx="3911404" cy="276101"/>
      </dsp:txXfrm>
    </dsp:sp>
    <dsp:sp modelId="{9CD08959-232C-4069-8D37-B70ABBB6705E}">
      <dsp:nvSpPr>
        <dsp:cNvPr id="0" name=""/>
        <dsp:cNvSpPr/>
      </dsp:nvSpPr>
      <dsp:spPr>
        <a:xfrm rot="10800000">
          <a:off x="0" y="836058"/>
          <a:ext cx="7822809" cy="1153409"/>
        </a:xfrm>
        <a:prstGeom prst="upArrowCallout">
          <a:avLst/>
        </a:prstGeom>
        <a:solidFill>
          <a:schemeClr val="accent2">
            <a:hueOff val="2242103"/>
            <a:satOff val="-2381"/>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New Knowledge/Capability</a:t>
          </a:r>
        </a:p>
      </dsp:txBody>
      <dsp:txXfrm rot="-10800000">
        <a:off x="0" y="836058"/>
        <a:ext cx="7822809" cy="404846"/>
      </dsp:txXfrm>
    </dsp:sp>
    <dsp:sp modelId="{0AB859A0-F8D4-42B4-8438-C44050193164}">
      <dsp:nvSpPr>
        <dsp:cNvPr id="0" name=""/>
        <dsp:cNvSpPr/>
      </dsp:nvSpPr>
      <dsp:spPr>
        <a:xfrm>
          <a:off x="0" y="1353950"/>
          <a:ext cx="3911404" cy="276101"/>
        </a:xfrm>
        <a:prstGeom prst="rect">
          <a:avLst/>
        </a:prstGeom>
        <a:solidFill>
          <a:schemeClr val="accent2">
            <a:tint val="40000"/>
            <a:alpha val="90000"/>
            <a:hueOff val="2390555"/>
            <a:satOff val="816"/>
            <a:lumOff val="251"/>
            <a:alphaOff val="0"/>
          </a:schemeClr>
        </a:solidFill>
        <a:ln w="15875" cap="flat" cmpd="sng" algn="ctr">
          <a:solidFill>
            <a:schemeClr val="accent2">
              <a:tint val="40000"/>
              <a:alpha val="90000"/>
              <a:hueOff val="2390555"/>
              <a:satOff val="816"/>
              <a:lumOff val="2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Black" pitchFamily="34" charset="0"/>
            </a:rPr>
            <a:t>Hypotheses/Challenges</a:t>
          </a:r>
        </a:p>
      </dsp:txBody>
      <dsp:txXfrm>
        <a:off x="0" y="1353950"/>
        <a:ext cx="3911404" cy="276101"/>
      </dsp:txXfrm>
    </dsp:sp>
    <dsp:sp modelId="{EC93162A-74DF-4E97-A4FA-235BAF1C10F2}">
      <dsp:nvSpPr>
        <dsp:cNvPr id="0" name=""/>
        <dsp:cNvSpPr/>
      </dsp:nvSpPr>
      <dsp:spPr>
        <a:xfrm>
          <a:off x="3911404" y="1353950"/>
          <a:ext cx="3911404" cy="276101"/>
        </a:xfrm>
        <a:prstGeom prst="rect">
          <a:avLst/>
        </a:prstGeom>
        <a:solidFill>
          <a:schemeClr val="accent2">
            <a:tint val="40000"/>
            <a:alpha val="90000"/>
            <a:hueOff val="2988193"/>
            <a:satOff val="1020"/>
            <a:lumOff val="314"/>
            <a:alphaOff val="0"/>
          </a:schemeClr>
        </a:solidFill>
        <a:ln w="15875" cap="flat" cmpd="sng" algn="ctr">
          <a:solidFill>
            <a:schemeClr val="accent2">
              <a:tint val="40000"/>
              <a:alpha val="90000"/>
              <a:hueOff val="2988193"/>
              <a:satOff val="1020"/>
              <a:lumOff val="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Black" pitchFamily="34" charset="0"/>
            </a:rPr>
            <a:t>Research Questions/Capabilities</a:t>
          </a:r>
        </a:p>
      </dsp:txBody>
      <dsp:txXfrm>
        <a:off x="3911404" y="1353950"/>
        <a:ext cx="3911404" cy="276101"/>
      </dsp:txXfrm>
    </dsp:sp>
    <dsp:sp modelId="{20C8F965-4052-4E81-8A98-54F40E2719F3}">
      <dsp:nvSpPr>
        <dsp:cNvPr id="0" name=""/>
        <dsp:cNvSpPr/>
      </dsp:nvSpPr>
      <dsp:spPr>
        <a:xfrm rot="10800000">
          <a:off x="0" y="425"/>
          <a:ext cx="7822809" cy="923414"/>
        </a:xfrm>
        <a:prstGeom prst="upArrowCallou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itchFamily="34" charset="0"/>
            </a:rPr>
            <a:t>The Need/Motivation</a:t>
          </a:r>
          <a:endParaRPr lang="en-US" sz="2400" kern="1200" dirty="0">
            <a:latin typeface="Arial Black" pitchFamily="34" charset="0"/>
          </a:endParaRPr>
        </a:p>
      </dsp:txBody>
      <dsp:txXfrm rot="-10800000">
        <a:off x="0" y="425"/>
        <a:ext cx="7822809" cy="324118"/>
      </dsp:txXfrm>
    </dsp:sp>
    <dsp:sp modelId="{E9BB95F7-755D-4C81-B471-F3BD54EC3313}">
      <dsp:nvSpPr>
        <dsp:cNvPr id="0" name=""/>
        <dsp:cNvSpPr/>
      </dsp:nvSpPr>
      <dsp:spPr>
        <a:xfrm>
          <a:off x="0" y="324544"/>
          <a:ext cx="3911404" cy="276101"/>
        </a:xfrm>
        <a:prstGeom prst="rect">
          <a:avLst/>
        </a:prstGeom>
        <a:solidFill>
          <a:schemeClr val="accent2">
            <a:tint val="40000"/>
            <a:alpha val="90000"/>
            <a:hueOff val="3585832"/>
            <a:satOff val="1224"/>
            <a:lumOff val="376"/>
            <a:alphaOff val="0"/>
          </a:schemeClr>
        </a:solidFill>
        <a:ln w="15875" cap="flat" cmpd="sng" algn="ctr">
          <a:solidFill>
            <a:schemeClr val="accent2">
              <a:tint val="40000"/>
              <a:alpha val="90000"/>
              <a:hueOff val="3585832"/>
              <a:satOff val="1224"/>
              <a:lumOff val="3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Black" pitchFamily="34" charset="0"/>
            </a:rPr>
            <a:t>Goals</a:t>
          </a:r>
          <a:endParaRPr lang="en-US" sz="1400" kern="1200" dirty="0">
            <a:latin typeface="Arial Black" pitchFamily="34" charset="0"/>
          </a:endParaRPr>
        </a:p>
      </dsp:txBody>
      <dsp:txXfrm>
        <a:off x="0" y="324544"/>
        <a:ext cx="3911404" cy="276101"/>
      </dsp:txXfrm>
    </dsp:sp>
    <dsp:sp modelId="{BF38EDA1-AE6B-4431-B8F2-7341191C5C89}">
      <dsp:nvSpPr>
        <dsp:cNvPr id="0" name=""/>
        <dsp:cNvSpPr/>
      </dsp:nvSpPr>
      <dsp:spPr>
        <a:xfrm>
          <a:off x="3911404" y="324544"/>
          <a:ext cx="3911404" cy="276101"/>
        </a:xfrm>
        <a:prstGeom prst="rect">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Black" pitchFamily="34" charset="0"/>
            </a:rPr>
            <a:t>Gaps in Knowledge/Capability</a:t>
          </a:r>
        </a:p>
      </dsp:txBody>
      <dsp:txXfrm>
        <a:off x="3911404" y="324544"/>
        <a:ext cx="3911404" cy="2761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2FD071-B7F0-40DE-B63D-38CBF99231E5}" type="datetimeFigureOut">
              <a:rPr lang="en-US" smtClean="0"/>
              <a:t>6/18/2018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0BB780-207F-407A-A86A-903AF7210A46}" type="slidenum">
              <a:rPr lang="en-US" smtClean="0"/>
              <a:t>‹#›</a:t>
            </a:fld>
            <a:endParaRPr lang="en-US"/>
          </a:p>
        </p:txBody>
      </p:sp>
    </p:spTree>
    <p:extLst>
      <p:ext uri="{BB962C8B-B14F-4D97-AF65-F5344CB8AC3E}">
        <p14:creationId xmlns:p14="http://schemas.microsoft.com/office/powerpoint/2010/main" val="650862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DFDC2-385B-4181-9917-31EDE8747040}" type="datetimeFigureOut">
              <a:rPr lang="en-US" smtClean="0"/>
              <a:t>6/18/2018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95A26-DA23-4A9C-9116-6F43CF9CDBFC}" type="slidenum">
              <a:rPr lang="en-US" smtClean="0"/>
              <a:t>‹#›</a:t>
            </a:fld>
            <a:endParaRPr lang="en-US"/>
          </a:p>
        </p:txBody>
      </p:sp>
    </p:spTree>
    <p:extLst>
      <p:ext uri="{BB962C8B-B14F-4D97-AF65-F5344CB8AC3E}">
        <p14:creationId xmlns:p14="http://schemas.microsoft.com/office/powerpoint/2010/main" val="79010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Black" pitchFamily="34" charset="0"/>
            </a:endParaRPr>
          </a:p>
        </p:txBody>
      </p:sp>
      <p:sp>
        <p:nvSpPr>
          <p:cNvPr id="4" name="Slide Number Placeholder 3"/>
          <p:cNvSpPr>
            <a:spLocks noGrp="1"/>
          </p:cNvSpPr>
          <p:nvPr>
            <p:ph type="sldNum" sz="quarter" idx="10"/>
          </p:nvPr>
        </p:nvSpPr>
        <p:spPr/>
        <p:txBody>
          <a:bodyPr/>
          <a:lstStyle/>
          <a:p>
            <a:pPr>
              <a:defRPr/>
            </a:pPr>
            <a:fld id="{CE3873B2-7F68-410C-9C9C-7D1438FD37E5}" type="slidenum">
              <a:rPr lang="en-US" smtClean="0"/>
              <a:pPr>
                <a:defRPr/>
              </a:pPr>
              <a:t>36</a:t>
            </a:fld>
            <a:endParaRPr lang="en-US" dirty="0"/>
          </a:p>
        </p:txBody>
      </p:sp>
    </p:spTree>
    <p:extLst>
      <p:ext uri="{BB962C8B-B14F-4D97-AF65-F5344CB8AC3E}">
        <p14:creationId xmlns:p14="http://schemas.microsoft.com/office/powerpoint/2010/main" val="295330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Black" pitchFamily="34" charset="0"/>
            </a:endParaRPr>
          </a:p>
        </p:txBody>
      </p:sp>
      <p:sp>
        <p:nvSpPr>
          <p:cNvPr id="4" name="Slide Number Placeholder 3"/>
          <p:cNvSpPr>
            <a:spLocks noGrp="1"/>
          </p:cNvSpPr>
          <p:nvPr>
            <p:ph type="sldNum" sz="quarter" idx="10"/>
          </p:nvPr>
        </p:nvSpPr>
        <p:spPr/>
        <p:txBody>
          <a:bodyPr/>
          <a:lstStyle/>
          <a:p>
            <a:pPr>
              <a:defRPr/>
            </a:pPr>
            <a:fld id="{CE3873B2-7F68-410C-9C9C-7D1438FD37E5}" type="slidenum">
              <a:rPr lang="en-US" smtClean="0"/>
              <a:pPr>
                <a:defRPr/>
              </a:pPr>
              <a:t>41</a:t>
            </a:fld>
            <a:endParaRPr lang="en-US" dirty="0"/>
          </a:p>
        </p:txBody>
      </p:sp>
    </p:spTree>
    <p:extLst>
      <p:ext uri="{BB962C8B-B14F-4D97-AF65-F5344CB8AC3E}">
        <p14:creationId xmlns:p14="http://schemas.microsoft.com/office/powerpoint/2010/main" val="426596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Black" pitchFamily="34" charset="0"/>
            </a:endParaRPr>
          </a:p>
        </p:txBody>
      </p:sp>
      <p:sp>
        <p:nvSpPr>
          <p:cNvPr id="4" name="Slide Number Placeholder 3"/>
          <p:cNvSpPr>
            <a:spLocks noGrp="1"/>
          </p:cNvSpPr>
          <p:nvPr>
            <p:ph type="sldNum" sz="quarter" idx="10"/>
          </p:nvPr>
        </p:nvSpPr>
        <p:spPr/>
        <p:txBody>
          <a:bodyPr/>
          <a:lstStyle/>
          <a:p>
            <a:pPr>
              <a:defRPr/>
            </a:pPr>
            <a:fld id="{CE3873B2-7F68-410C-9C9C-7D1438FD37E5}" type="slidenum">
              <a:rPr lang="en-US" smtClean="0"/>
              <a:pPr>
                <a:defRPr/>
              </a:pPr>
              <a:t>46</a:t>
            </a:fld>
            <a:endParaRPr lang="en-US" dirty="0"/>
          </a:p>
        </p:txBody>
      </p:sp>
    </p:spTree>
    <p:extLst>
      <p:ext uri="{BB962C8B-B14F-4D97-AF65-F5344CB8AC3E}">
        <p14:creationId xmlns:p14="http://schemas.microsoft.com/office/powerpoint/2010/main" val="323480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Black" pitchFamily="34" charset="0"/>
            </a:endParaRPr>
          </a:p>
        </p:txBody>
      </p:sp>
      <p:sp>
        <p:nvSpPr>
          <p:cNvPr id="4" name="Slide Number Placeholder 3"/>
          <p:cNvSpPr>
            <a:spLocks noGrp="1"/>
          </p:cNvSpPr>
          <p:nvPr>
            <p:ph type="sldNum" sz="quarter" idx="10"/>
          </p:nvPr>
        </p:nvSpPr>
        <p:spPr/>
        <p:txBody>
          <a:bodyPr/>
          <a:lstStyle/>
          <a:p>
            <a:pPr>
              <a:defRPr/>
            </a:pPr>
            <a:fld id="{CE3873B2-7F68-410C-9C9C-7D1438FD37E5}" type="slidenum">
              <a:rPr lang="en-US" smtClean="0"/>
              <a:pPr>
                <a:defRPr/>
              </a:pPr>
              <a:t>50</a:t>
            </a:fld>
            <a:endParaRPr lang="en-US" dirty="0"/>
          </a:p>
        </p:txBody>
      </p:sp>
    </p:spTree>
    <p:extLst>
      <p:ext uri="{BB962C8B-B14F-4D97-AF65-F5344CB8AC3E}">
        <p14:creationId xmlns:p14="http://schemas.microsoft.com/office/powerpoint/2010/main" val="3976283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Black" pitchFamily="34" charset="0"/>
            </a:endParaRPr>
          </a:p>
        </p:txBody>
      </p:sp>
      <p:sp>
        <p:nvSpPr>
          <p:cNvPr id="4" name="Slide Number Placeholder 3"/>
          <p:cNvSpPr>
            <a:spLocks noGrp="1"/>
          </p:cNvSpPr>
          <p:nvPr>
            <p:ph type="sldNum" sz="quarter" idx="10"/>
          </p:nvPr>
        </p:nvSpPr>
        <p:spPr/>
        <p:txBody>
          <a:bodyPr/>
          <a:lstStyle/>
          <a:p>
            <a:pPr>
              <a:defRPr/>
            </a:pPr>
            <a:fld id="{CE3873B2-7F68-410C-9C9C-7D1438FD37E5}" type="slidenum">
              <a:rPr lang="en-US" smtClean="0"/>
              <a:pPr>
                <a:defRPr/>
              </a:pPr>
              <a:t>56</a:t>
            </a:fld>
            <a:endParaRPr lang="en-US" dirty="0"/>
          </a:p>
        </p:txBody>
      </p:sp>
    </p:spTree>
    <p:extLst>
      <p:ext uri="{BB962C8B-B14F-4D97-AF65-F5344CB8AC3E}">
        <p14:creationId xmlns:p14="http://schemas.microsoft.com/office/powerpoint/2010/main" val="2937786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95A26-DA23-4A9C-9116-6F43CF9CDBFC}" type="slidenum">
              <a:rPr lang="en-US" smtClean="0"/>
              <a:t>78</a:t>
            </a:fld>
            <a:endParaRPr lang="en-US"/>
          </a:p>
        </p:txBody>
      </p:sp>
    </p:spTree>
    <p:extLst>
      <p:ext uri="{BB962C8B-B14F-4D97-AF65-F5344CB8AC3E}">
        <p14:creationId xmlns:p14="http://schemas.microsoft.com/office/powerpoint/2010/main" val="357809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6/18/2018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a:t>The Essentials of Grant and Fellowship Proposal Development</a:t>
            </a:r>
            <a:endParaRPr lang="en-US" sz="3600" dirty="0"/>
          </a:p>
        </p:txBody>
      </p:sp>
      <p:sp>
        <p:nvSpPr>
          <p:cNvPr id="3" name="Subtitle 2"/>
          <p:cNvSpPr>
            <a:spLocks noGrp="1"/>
          </p:cNvSpPr>
          <p:nvPr>
            <p:ph type="subTitle" idx="1"/>
          </p:nvPr>
        </p:nvSpPr>
        <p:spPr/>
        <p:txBody>
          <a:bodyPr/>
          <a:lstStyle/>
          <a:p>
            <a:r>
              <a:rPr lang="en-US" dirty="0" smtClean="0"/>
              <a:t>Kenyon College</a:t>
            </a:r>
          </a:p>
          <a:p>
            <a:r>
              <a:rPr lang="en-US" dirty="0" smtClean="0"/>
              <a:t>June 5, 2018</a:t>
            </a:r>
            <a:endParaRPr lang="en-US" dirty="0"/>
          </a:p>
        </p:txBody>
      </p:sp>
    </p:spTree>
    <p:extLst>
      <p:ext uri="{BB962C8B-B14F-4D97-AF65-F5344CB8AC3E}">
        <p14:creationId xmlns:p14="http://schemas.microsoft.com/office/powerpoint/2010/main" val="10469992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Education Agenda</a:t>
            </a:r>
            <a:endParaRPr lang="en-US" b="1" dirty="0"/>
          </a:p>
        </p:txBody>
      </p:sp>
      <p:sp>
        <p:nvSpPr>
          <p:cNvPr id="3" name="Content Placeholder 2"/>
          <p:cNvSpPr>
            <a:spLocks noGrp="1"/>
          </p:cNvSpPr>
          <p:nvPr>
            <p:ph idx="1"/>
          </p:nvPr>
        </p:nvSpPr>
        <p:spPr/>
        <p:txBody>
          <a:bodyPr/>
          <a:lstStyle/>
          <a:p>
            <a:r>
              <a:rPr lang="en-US" dirty="0"/>
              <a:t>How do you want to improve education in your institution and in your discipline?</a:t>
            </a:r>
          </a:p>
          <a:p>
            <a:r>
              <a:rPr lang="en-US" dirty="0"/>
              <a:t>What are the latest ideas for improving education in your discipline?</a:t>
            </a:r>
          </a:p>
          <a:p>
            <a:r>
              <a:rPr lang="en-US" dirty="0"/>
              <a:t>What are the educational priorities of your institution</a:t>
            </a:r>
            <a:r>
              <a:rPr lang="en-US" dirty="0" smtClean="0"/>
              <a:t>? How does your agenda fit into those priorities?</a:t>
            </a:r>
            <a:endParaRPr lang="en-US" dirty="0"/>
          </a:p>
          <a:p>
            <a:r>
              <a:rPr lang="en-US" dirty="0"/>
              <a:t>Are there needs for outreach that you would like to address</a:t>
            </a:r>
            <a:r>
              <a:rPr lang="en-US" dirty="0" smtClean="0"/>
              <a:t>?</a:t>
            </a:r>
            <a:endParaRPr lang="en-US" dirty="0"/>
          </a:p>
        </p:txBody>
      </p:sp>
    </p:spTree>
    <p:extLst>
      <p:ext uri="{BB962C8B-B14F-4D97-AF65-F5344CB8AC3E}">
        <p14:creationId xmlns:p14="http://schemas.microsoft.com/office/powerpoint/2010/main" val="11913382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Plan</a:t>
            </a:r>
            <a:endParaRPr lang="en-US" b="1" dirty="0"/>
          </a:p>
        </p:txBody>
      </p:sp>
      <p:sp>
        <p:nvSpPr>
          <p:cNvPr id="3" name="Content Placeholder 2"/>
          <p:cNvSpPr>
            <a:spLocks noGrp="1"/>
          </p:cNvSpPr>
          <p:nvPr>
            <p:ph idx="1"/>
          </p:nvPr>
        </p:nvSpPr>
        <p:spPr/>
        <p:txBody>
          <a:bodyPr>
            <a:normAutofit lnSpcReduction="10000"/>
          </a:bodyPr>
          <a:lstStyle/>
          <a:p>
            <a:r>
              <a:rPr lang="en-US" dirty="0"/>
              <a:t>How will you accomplish your goals, </a:t>
            </a:r>
            <a:r>
              <a:rPr lang="en-US" b="1" dirty="0"/>
              <a:t>step by step</a:t>
            </a:r>
            <a:r>
              <a:rPr lang="en-US" dirty="0"/>
              <a:t>?</a:t>
            </a:r>
          </a:p>
          <a:p>
            <a:r>
              <a:rPr lang="en-US" dirty="0"/>
              <a:t>Need enough details to convince reviewers you have a well-developed plan that is likely to </a:t>
            </a:r>
            <a:r>
              <a:rPr lang="en-US" dirty="0" smtClean="0"/>
              <a:t>succeed.</a:t>
            </a:r>
            <a:endParaRPr lang="en-US" dirty="0"/>
          </a:p>
          <a:p>
            <a:r>
              <a:rPr lang="en-US" dirty="0"/>
              <a:t>But don’t drown reviewers in non-essential </a:t>
            </a:r>
            <a:r>
              <a:rPr lang="en-US" dirty="0" smtClean="0"/>
              <a:t>details.</a:t>
            </a:r>
            <a:endParaRPr lang="en-US" dirty="0"/>
          </a:p>
          <a:p>
            <a:r>
              <a:rPr lang="en-US" dirty="0" smtClean="0"/>
              <a:t>Discuss </a:t>
            </a:r>
            <a:r>
              <a:rPr lang="en-US" dirty="0"/>
              <a:t>how you will deal with any potential </a:t>
            </a:r>
            <a:r>
              <a:rPr lang="en-US" dirty="0" smtClean="0"/>
              <a:t>problems.  </a:t>
            </a:r>
          </a:p>
          <a:p>
            <a:r>
              <a:rPr lang="en-US" dirty="0" smtClean="0"/>
              <a:t>“A failure to plan is a plan for failure.”</a:t>
            </a:r>
          </a:p>
          <a:p>
            <a:pPr lvl="1"/>
            <a:r>
              <a:rPr lang="en-US" dirty="0" smtClean="0"/>
              <a:t>Just because problems could arise doesn’t mean you shouldn’t plan.</a:t>
            </a:r>
            <a:endParaRPr lang="en-US" dirty="0"/>
          </a:p>
          <a:p>
            <a:endParaRPr lang="en-US" dirty="0"/>
          </a:p>
        </p:txBody>
      </p:sp>
    </p:spTree>
    <p:extLst>
      <p:ext uri="{BB962C8B-B14F-4D97-AF65-F5344CB8AC3E}">
        <p14:creationId xmlns:p14="http://schemas.microsoft.com/office/powerpoint/2010/main" val="17943082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Plan</a:t>
            </a:r>
            <a:endParaRPr lang="en-US" b="1" dirty="0"/>
          </a:p>
        </p:txBody>
      </p:sp>
      <p:sp>
        <p:nvSpPr>
          <p:cNvPr id="3" name="Content Placeholder 2"/>
          <p:cNvSpPr>
            <a:spLocks noGrp="1"/>
          </p:cNvSpPr>
          <p:nvPr>
            <p:ph idx="1"/>
          </p:nvPr>
        </p:nvSpPr>
        <p:spPr/>
        <p:txBody>
          <a:bodyPr/>
          <a:lstStyle/>
          <a:p>
            <a:pPr marL="0" indent="0" algn="ctr">
              <a:buNone/>
            </a:pPr>
            <a:r>
              <a:rPr lang="en-US" dirty="0" smtClean="0"/>
              <a:t>Think about a clear structure before writing.</a:t>
            </a:r>
          </a:p>
          <a:p>
            <a:endParaRPr lang="en-US" dirty="0"/>
          </a:p>
        </p:txBody>
      </p:sp>
      <p:pic>
        <p:nvPicPr>
          <p:cNvPr id="5" name="Picture 4"/>
          <p:cNvPicPr>
            <a:picLocks noChangeAspect="1"/>
          </p:cNvPicPr>
          <p:nvPr/>
        </p:nvPicPr>
        <p:blipFill>
          <a:blip r:embed="rId2"/>
          <a:stretch>
            <a:fillRect/>
          </a:stretch>
        </p:blipFill>
        <p:spPr>
          <a:xfrm>
            <a:off x="1964529" y="3013942"/>
            <a:ext cx="8262939" cy="3132859"/>
          </a:xfrm>
          <a:prstGeom prst="rect">
            <a:avLst/>
          </a:prstGeom>
        </p:spPr>
      </p:pic>
    </p:spTree>
    <p:extLst>
      <p:ext uri="{BB962C8B-B14F-4D97-AF65-F5344CB8AC3E}">
        <p14:creationId xmlns:p14="http://schemas.microsoft.com/office/powerpoint/2010/main" val="16559639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Project Plan:</a:t>
            </a:r>
            <a:br>
              <a:rPr lang="en-US" b="1" dirty="0" smtClean="0"/>
            </a:br>
            <a:r>
              <a:rPr lang="en-US" b="1" dirty="0" smtClean="0"/>
              <a:t>Remember Grantsmanship</a:t>
            </a:r>
            <a:endParaRPr lang="en-US" b="1" dirty="0"/>
          </a:p>
        </p:txBody>
      </p:sp>
      <p:sp>
        <p:nvSpPr>
          <p:cNvPr id="3" name="Content Placeholder 2"/>
          <p:cNvSpPr>
            <a:spLocks noGrp="1"/>
          </p:cNvSpPr>
          <p:nvPr>
            <p:ph idx="1"/>
          </p:nvPr>
        </p:nvSpPr>
        <p:spPr/>
        <p:txBody>
          <a:bodyPr/>
          <a:lstStyle/>
          <a:p>
            <a:r>
              <a:rPr lang="en-US" dirty="0" smtClean="0"/>
              <a:t>Revisit the review criteria.</a:t>
            </a:r>
          </a:p>
          <a:p>
            <a:r>
              <a:rPr lang="en-US" dirty="0" smtClean="0"/>
              <a:t>Use </a:t>
            </a:r>
            <a:r>
              <a:rPr lang="en-US" dirty="0"/>
              <a:t>figures, flow charts, tables, bullet lists, etc.</a:t>
            </a:r>
          </a:p>
          <a:p>
            <a:r>
              <a:rPr lang="en-US" dirty="0"/>
              <a:t>Use heading and subheadings to help reviewers locate the </a:t>
            </a:r>
            <a:r>
              <a:rPr lang="en-US" dirty="0" smtClean="0"/>
              <a:t>information.</a:t>
            </a:r>
            <a:endParaRPr lang="en-US" dirty="0"/>
          </a:p>
          <a:p>
            <a:r>
              <a:rPr lang="en-US" dirty="0"/>
              <a:t>Bold, italics and underlining (used judiciously) can help reviewers find important </a:t>
            </a:r>
            <a:r>
              <a:rPr lang="en-US" dirty="0" smtClean="0"/>
              <a:t>points.</a:t>
            </a:r>
            <a:endParaRPr lang="en-US" dirty="0"/>
          </a:p>
          <a:p>
            <a:r>
              <a:rPr lang="en-US" dirty="0"/>
              <a:t>No tiny fonts or illegible figure </a:t>
            </a:r>
            <a:r>
              <a:rPr lang="en-US" dirty="0" smtClean="0"/>
              <a:t>labels.</a:t>
            </a:r>
            <a:endParaRPr lang="en-US" dirty="0"/>
          </a:p>
          <a:p>
            <a:pPr marL="0" indent="0">
              <a:buNone/>
            </a:pPr>
            <a:endParaRPr lang="en-US" dirty="0"/>
          </a:p>
        </p:txBody>
      </p:sp>
    </p:spTree>
    <p:extLst>
      <p:ext uri="{BB962C8B-B14F-4D97-AF65-F5344CB8AC3E}">
        <p14:creationId xmlns:p14="http://schemas.microsoft.com/office/powerpoint/2010/main" val="39632536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Plan</a:t>
            </a:r>
            <a:endParaRPr lang="en-US" b="1" dirty="0"/>
          </a:p>
        </p:txBody>
      </p:sp>
      <p:sp>
        <p:nvSpPr>
          <p:cNvPr id="3" name="Content Placeholder 2"/>
          <p:cNvSpPr>
            <a:spLocks noGrp="1"/>
          </p:cNvSpPr>
          <p:nvPr>
            <p:ph idx="1"/>
          </p:nvPr>
        </p:nvSpPr>
        <p:spPr/>
        <p:txBody>
          <a:bodyPr/>
          <a:lstStyle/>
          <a:p>
            <a:r>
              <a:rPr lang="en-US" dirty="0"/>
              <a:t>If you need special resources (access to an instrument, </a:t>
            </a:r>
            <a:r>
              <a:rPr lang="en-US" dirty="0" smtClean="0"/>
              <a:t>a translator, institutional funds, course releases) explain </a:t>
            </a:r>
            <a:r>
              <a:rPr lang="en-US" dirty="0"/>
              <a:t>how you will get </a:t>
            </a:r>
            <a:r>
              <a:rPr lang="en-US" dirty="0" smtClean="0"/>
              <a:t>them.</a:t>
            </a:r>
            <a:endParaRPr lang="en-US" dirty="0"/>
          </a:p>
          <a:p>
            <a:r>
              <a:rPr lang="en-US" dirty="0"/>
              <a:t>Be clear what role your collaborators will </a:t>
            </a:r>
            <a:r>
              <a:rPr lang="en-US" dirty="0" smtClean="0"/>
              <a:t>play:</a:t>
            </a:r>
            <a:endParaRPr lang="en-US" dirty="0"/>
          </a:p>
          <a:p>
            <a:pPr lvl="1"/>
            <a:r>
              <a:rPr lang="en-US" dirty="0"/>
              <a:t>Name them and briefly describe their </a:t>
            </a:r>
            <a:r>
              <a:rPr lang="en-US" dirty="0" smtClean="0"/>
              <a:t>qualifications.</a:t>
            </a:r>
            <a:endParaRPr lang="en-US" dirty="0"/>
          </a:p>
          <a:p>
            <a:pPr lvl="1"/>
            <a:r>
              <a:rPr lang="en-US" dirty="0"/>
              <a:t>Refer reviewers to letters of </a:t>
            </a:r>
            <a:r>
              <a:rPr lang="en-US" dirty="0" smtClean="0"/>
              <a:t>collaboration.</a:t>
            </a:r>
          </a:p>
          <a:p>
            <a:r>
              <a:rPr lang="en-US" dirty="0" smtClean="0"/>
              <a:t>If you will be hiring someone, describe the desired skills and background of the person to be hired and briefly outline how s/he will be supervised.  </a:t>
            </a:r>
            <a:endParaRPr lang="en-US" dirty="0"/>
          </a:p>
          <a:p>
            <a:endParaRPr lang="en-US" dirty="0"/>
          </a:p>
        </p:txBody>
      </p:sp>
    </p:spTree>
    <p:extLst>
      <p:ext uri="{BB962C8B-B14F-4D97-AF65-F5344CB8AC3E}">
        <p14:creationId xmlns:p14="http://schemas.microsoft.com/office/powerpoint/2010/main" val="8546248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Plan: Common Mistakes </a:t>
            </a:r>
            <a:endParaRPr lang="en-US" b="1" dirty="0"/>
          </a:p>
        </p:txBody>
      </p:sp>
      <p:sp>
        <p:nvSpPr>
          <p:cNvPr id="3" name="Content Placeholder 2"/>
          <p:cNvSpPr>
            <a:spLocks noGrp="1"/>
          </p:cNvSpPr>
          <p:nvPr>
            <p:ph idx="1"/>
          </p:nvPr>
        </p:nvSpPr>
        <p:spPr/>
        <p:txBody>
          <a:bodyPr/>
          <a:lstStyle/>
          <a:p>
            <a:r>
              <a:rPr lang="en-US" dirty="0"/>
              <a:t>Rambling discussion of the problem and possible approaches to solving it with no clear </a:t>
            </a:r>
            <a:r>
              <a:rPr lang="en-US" dirty="0" smtClean="0"/>
              <a:t>structure.</a:t>
            </a:r>
            <a:endParaRPr lang="en-US" dirty="0"/>
          </a:p>
          <a:p>
            <a:r>
              <a:rPr lang="en-US" dirty="0"/>
              <a:t>Lack of alignment with project goals and </a:t>
            </a:r>
            <a:r>
              <a:rPr lang="en-US" dirty="0" smtClean="0"/>
              <a:t>objectives.</a:t>
            </a:r>
            <a:endParaRPr lang="en-US" dirty="0"/>
          </a:p>
          <a:p>
            <a:r>
              <a:rPr lang="en-US" dirty="0"/>
              <a:t>Too much or too little </a:t>
            </a:r>
            <a:r>
              <a:rPr lang="en-US" dirty="0" smtClean="0"/>
              <a:t>detail.</a:t>
            </a:r>
          </a:p>
          <a:p>
            <a:r>
              <a:rPr lang="en-US" dirty="0" smtClean="0"/>
              <a:t>No clear path to the product.</a:t>
            </a:r>
          </a:p>
          <a:p>
            <a:endParaRPr lang="en-US" dirty="0"/>
          </a:p>
          <a:p>
            <a:endParaRPr lang="en-US" dirty="0"/>
          </a:p>
        </p:txBody>
      </p:sp>
    </p:spTree>
    <p:extLst>
      <p:ext uri="{BB962C8B-B14F-4D97-AF65-F5344CB8AC3E}">
        <p14:creationId xmlns:p14="http://schemas.microsoft.com/office/powerpoint/2010/main" val="22006112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 </a:t>
            </a:r>
            <a:r>
              <a:rPr lang="en-US" b="1" dirty="0"/>
              <a:t>Minute Exercise</a:t>
            </a:r>
          </a:p>
        </p:txBody>
      </p:sp>
      <p:pic>
        <p:nvPicPr>
          <p:cNvPr id="4" name="Picture 2" descr="Image result for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498" y="826076"/>
            <a:ext cx="1880755" cy="14599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normAutofit/>
          </a:bodyPr>
          <a:lstStyle/>
          <a:p>
            <a:r>
              <a:rPr lang="en-US" sz="2800" dirty="0"/>
              <a:t>Make a flow </a:t>
            </a:r>
            <a:r>
              <a:rPr lang="en-US" sz="2800" dirty="0" smtClean="0"/>
              <a:t>chart (or outline) </a:t>
            </a:r>
            <a:r>
              <a:rPr lang="en-US" sz="2800" dirty="0"/>
              <a:t>showing the major tasks for your project plan</a:t>
            </a:r>
          </a:p>
          <a:p>
            <a:pPr lvl="1"/>
            <a:r>
              <a:rPr lang="en-US" sz="2400" dirty="0"/>
              <a:t>Make sure they clearly connect to your project objectives and research questions</a:t>
            </a:r>
          </a:p>
          <a:p>
            <a:pPr lvl="1"/>
            <a:r>
              <a:rPr lang="en-US" sz="2400" dirty="0"/>
              <a:t>Make sure the flow </a:t>
            </a:r>
            <a:r>
              <a:rPr lang="en-US" sz="2400" dirty="0" smtClean="0"/>
              <a:t>chart/outline </a:t>
            </a:r>
            <a:r>
              <a:rPr lang="en-US" sz="2400" dirty="0"/>
              <a:t>reflects the order in which the tasks will be conducted</a:t>
            </a:r>
          </a:p>
          <a:p>
            <a:pPr marL="0" indent="0">
              <a:buNone/>
            </a:pPr>
            <a:endParaRPr lang="en-US" dirty="0"/>
          </a:p>
          <a:p>
            <a:pPr lvl="1"/>
            <a:endParaRPr lang="en-US" sz="2800" dirty="0">
              <a:solidFill>
                <a:schemeClr val="tx1"/>
              </a:solidFill>
            </a:endParaRPr>
          </a:p>
          <a:p>
            <a:pPr marL="0" indent="0">
              <a:buNone/>
            </a:pPr>
            <a:endParaRPr lang="en-US" dirty="0"/>
          </a:p>
        </p:txBody>
      </p:sp>
    </p:spTree>
    <p:extLst>
      <p:ext uri="{BB962C8B-B14F-4D97-AF65-F5344CB8AC3E}">
        <p14:creationId xmlns:p14="http://schemas.microsoft.com/office/powerpoint/2010/main" val="37691692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Timeline or Milestones</a:t>
            </a:r>
            <a:endParaRPr lang="en-US" b="1" dirty="0"/>
          </a:p>
        </p:txBody>
      </p:sp>
      <p:sp>
        <p:nvSpPr>
          <p:cNvPr id="3" name="Content Placeholder 2"/>
          <p:cNvSpPr>
            <a:spLocks noGrp="1"/>
          </p:cNvSpPr>
          <p:nvPr>
            <p:ph idx="1"/>
          </p:nvPr>
        </p:nvSpPr>
        <p:spPr/>
        <p:txBody>
          <a:bodyPr/>
          <a:lstStyle/>
          <a:p>
            <a:r>
              <a:rPr lang="en-US" dirty="0"/>
              <a:t>What do you expect to have accomplished after 6 months? After 1 year? After 18 months</a:t>
            </a:r>
            <a:r>
              <a:rPr lang="en-US" dirty="0" smtClean="0"/>
              <a:t>?</a:t>
            </a:r>
            <a:endParaRPr lang="en-US" dirty="0"/>
          </a:p>
          <a:p>
            <a:r>
              <a:rPr lang="en-US" dirty="0"/>
              <a:t>Provides </a:t>
            </a:r>
            <a:r>
              <a:rPr lang="en-US" dirty="0" smtClean="0"/>
              <a:t>easy-to-find, graphical </a:t>
            </a:r>
            <a:r>
              <a:rPr lang="en-US" dirty="0"/>
              <a:t>synopsis of your approach for </a:t>
            </a:r>
            <a:r>
              <a:rPr lang="en-US" dirty="0" smtClean="0"/>
              <a:t>reviewers.</a:t>
            </a:r>
            <a:endParaRPr lang="en-US" dirty="0"/>
          </a:p>
          <a:p>
            <a:r>
              <a:rPr lang="en-US" dirty="0"/>
              <a:t>Demonstrates that your project is properly </a:t>
            </a:r>
            <a:r>
              <a:rPr lang="en-US" dirty="0" smtClean="0"/>
              <a:t>scoped out.</a:t>
            </a:r>
            <a:endParaRPr lang="en-US" dirty="0"/>
          </a:p>
          <a:p>
            <a:r>
              <a:rPr lang="en-US" dirty="0"/>
              <a:t>Shows that your project is well thought </a:t>
            </a:r>
            <a:r>
              <a:rPr lang="en-US" dirty="0" smtClean="0"/>
              <a:t>out.</a:t>
            </a:r>
          </a:p>
          <a:p>
            <a:r>
              <a:rPr lang="en-US" dirty="0" smtClean="0"/>
              <a:t>Think about a timeline especially if you are applying for a fellowship to write.</a:t>
            </a:r>
            <a:endParaRPr lang="en-US" dirty="0"/>
          </a:p>
          <a:p>
            <a:endParaRPr lang="en-US" dirty="0"/>
          </a:p>
        </p:txBody>
      </p:sp>
    </p:spTree>
    <p:extLst>
      <p:ext uri="{BB962C8B-B14F-4D97-AF65-F5344CB8AC3E}">
        <p14:creationId xmlns:p14="http://schemas.microsoft.com/office/powerpoint/2010/main" val="7653574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Summary/Abstract</a:t>
            </a:r>
            <a:endParaRPr lang="en-US" b="1" dirty="0"/>
          </a:p>
        </p:txBody>
      </p:sp>
      <p:sp>
        <p:nvSpPr>
          <p:cNvPr id="3" name="Content Placeholder 2"/>
          <p:cNvSpPr>
            <a:spLocks noGrp="1"/>
          </p:cNvSpPr>
          <p:nvPr>
            <p:ph idx="1"/>
          </p:nvPr>
        </p:nvSpPr>
        <p:spPr/>
        <p:txBody>
          <a:bodyPr>
            <a:normAutofit fontScale="92500"/>
          </a:bodyPr>
          <a:lstStyle/>
          <a:p>
            <a:r>
              <a:rPr lang="en-US" dirty="0" smtClean="0"/>
              <a:t>Let’s be honest: It may </a:t>
            </a:r>
            <a:r>
              <a:rPr lang="en-US" dirty="0"/>
              <a:t>be the only thing the reviewer reads</a:t>
            </a:r>
            <a:r>
              <a:rPr lang="en-US" dirty="0" smtClean="0"/>
              <a:t>!</a:t>
            </a:r>
          </a:p>
          <a:p>
            <a:r>
              <a:rPr lang="en-US" dirty="0" smtClean="0"/>
              <a:t>Required formats vary from funder to funder.</a:t>
            </a:r>
            <a:endParaRPr lang="en-US" dirty="0"/>
          </a:p>
          <a:p>
            <a:r>
              <a:rPr lang="en-US" dirty="0"/>
              <a:t>Often used to determine if proposal fits </a:t>
            </a:r>
            <a:r>
              <a:rPr lang="en-US" dirty="0" smtClean="0"/>
              <a:t>program.</a:t>
            </a:r>
            <a:endParaRPr lang="en-US" u="sng" dirty="0"/>
          </a:p>
          <a:p>
            <a:r>
              <a:rPr lang="en-US" dirty="0" smtClean="0"/>
              <a:t>Put </a:t>
            </a:r>
            <a:r>
              <a:rPr lang="en-US" dirty="0"/>
              <a:t>your best bits from your narrative in here but follow funder’s content </a:t>
            </a:r>
            <a:r>
              <a:rPr lang="en-US" dirty="0" smtClean="0"/>
              <a:t>guidelines – review the work you did on the “kernel” of the idea and your first paragraph.</a:t>
            </a:r>
            <a:endParaRPr lang="en-US" dirty="0"/>
          </a:p>
          <a:p>
            <a:r>
              <a:rPr lang="en-US" dirty="0" smtClean="0"/>
              <a:t>This is absolutely a no fluff, no flowery language zone.</a:t>
            </a:r>
          </a:p>
          <a:p>
            <a:r>
              <a:rPr lang="en-US" dirty="0" smtClean="0"/>
              <a:t>Write this last.</a:t>
            </a:r>
            <a:endParaRPr lang="en-US" dirty="0"/>
          </a:p>
          <a:p>
            <a:endParaRPr lang="en-US" dirty="0"/>
          </a:p>
        </p:txBody>
      </p:sp>
    </p:spTree>
    <p:extLst>
      <p:ext uri="{BB962C8B-B14F-4D97-AF65-F5344CB8AC3E}">
        <p14:creationId xmlns:p14="http://schemas.microsoft.com/office/powerpoint/2010/main" val="31129532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Congrats – You’ve Finished a Draft</a:t>
            </a:r>
            <a:endParaRPr lang="en-US" b="1" dirty="0"/>
          </a:p>
        </p:txBody>
      </p:sp>
      <p:sp>
        <p:nvSpPr>
          <p:cNvPr id="3" name="Content Placeholder 2"/>
          <p:cNvSpPr>
            <a:spLocks noGrp="1"/>
          </p:cNvSpPr>
          <p:nvPr>
            <p:ph idx="1"/>
          </p:nvPr>
        </p:nvSpPr>
        <p:spPr/>
        <p:txBody>
          <a:bodyPr>
            <a:normAutofit/>
          </a:bodyPr>
          <a:lstStyle/>
          <a:p>
            <a:r>
              <a:rPr lang="en-US" dirty="0"/>
              <a:t>Ask others to read it and give you </a:t>
            </a:r>
            <a:r>
              <a:rPr lang="en-US" dirty="0" smtClean="0"/>
              <a:t>feedback. Be sure to give them plenty of time to read carefully.</a:t>
            </a:r>
          </a:p>
          <a:p>
            <a:r>
              <a:rPr lang="en-US" dirty="0" smtClean="0"/>
              <a:t>The more reviewers, the better.</a:t>
            </a:r>
          </a:p>
          <a:p>
            <a:r>
              <a:rPr lang="en-US" dirty="0" smtClean="0"/>
              <a:t>Is </a:t>
            </a:r>
            <a:r>
              <a:rPr lang="en-US" dirty="0"/>
              <a:t>it clear? Is it compelling? Did they see any technical weaknesses that should be addressed?</a:t>
            </a:r>
          </a:p>
          <a:p>
            <a:r>
              <a:rPr lang="en-US" dirty="0" smtClean="0"/>
              <a:t>Include </a:t>
            </a:r>
            <a:r>
              <a:rPr lang="en-US" dirty="0"/>
              <a:t>time for </a:t>
            </a:r>
            <a:r>
              <a:rPr lang="en-US" dirty="0" smtClean="0"/>
              <a:t>revisions.</a:t>
            </a:r>
            <a:endParaRPr lang="en-US" dirty="0"/>
          </a:p>
          <a:p>
            <a:endParaRPr lang="en-US" dirty="0"/>
          </a:p>
        </p:txBody>
      </p:sp>
    </p:spTree>
    <p:extLst>
      <p:ext uri="{BB962C8B-B14F-4D97-AF65-F5344CB8AC3E}">
        <p14:creationId xmlns:p14="http://schemas.microsoft.com/office/powerpoint/2010/main" val="8736739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Review Process</a:t>
            </a:r>
            <a:endParaRPr lang="en-US" b="1" dirty="0"/>
          </a:p>
        </p:txBody>
      </p:sp>
      <p:pic>
        <p:nvPicPr>
          <p:cNvPr id="4" name="Content Placeholder 3"/>
          <p:cNvPicPr>
            <a:picLocks noGrp="1" noChangeAspect="1"/>
          </p:cNvPicPr>
          <p:nvPr>
            <p:ph idx="1"/>
          </p:nvPr>
        </p:nvPicPr>
        <p:blipFill>
          <a:blip r:embed="rId2"/>
          <a:stretch>
            <a:fillRect/>
          </a:stretch>
        </p:blipFill>
        <p:spPr>
          <a:xfrm>
            <a:off x="4135437" y="2693387"/>
            <a:ext cx="3921125" cy="3317875"/>
          </a:xfrm>
          <a:prstGeom prst="rect">
            <a:avLst/>
          </a:prstGeom>
        </p:spPr>
      </p:pic>
    </p:spTree>
    <p:extLst>
      <p:ext uri="{BB962C8B-B14F-4D97-AF65-F5344CB8AC3E}">
        <p14:creationId xmlns:p14="http://schemas.microsoft.com/office/powerpoint/2010/main" val="24652233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180" y="1174174"/>
            <a:ext cx="4375818" cy="1122216"/>
          </a:xfrm>
        </p:spPr>
        <p:txBody>
          <a:bodyPr>
            <a:normAutofit fontScale="90000"/>
          </a:bodyPr>
          <a:lstStyle/>
          <a:p>
            <a:r>
              <a:rPr lang="en-US" b="1" dirty="0" smtClean="0"/>
              <a:t>10 Minute Exercise</a:t>
            </a:r>
            <a:endParaRPr lang="en-US" b="1" dirty="0"/>
          </a:p>
        </p:txBody>
      </p:sp>
      <p:sp>
        <p:nvSpPr>
          <p:cNvPr id="3" name="Content Placeholder 2"/>
          <p:cNvSpPr>
            <a:spLocks noGrp="1"/>
          </p:cNvSpPr>
          <p:nvPr>
            <p:ph idx="1"/>
          </p:nvPr>
        </p:nvSpPr>
        <p:spPr/>
        <p:txBody>
          <a:bodyPr>
            <a:normAutofit/>
          </a:bodyPr>
          <a:lstStyle/>
          <a:p>
            <a:r>
              <a:rPr lang="en-US" sz="3600" dirty="0" smtClean="0"/>
              <a:t>In five minutes: Describe </a:t>
            </a:r>
            <a:r>
              <a:rPr lang="en-US" sz="3600" dirty="0"/>
              <a:t>your long-term research agenda</a:t>
            </a:r>
          </a:p>
          <a:p>
            <a:r>
              <a:rPr lang="en-US" sz="3600" dirty="0" smtClean="0"/>
              <a:t>In five minutes: Describe </a:t>
            </a:r>
            <a:r>
              <a:rPr lang="en-US" sz="3600" dirty="0"/>
              <a:t>your e</a:t>
            </a:r>
            <a:r>
              <a:rPr lang="en-US" sz="3600" dirty="0" smtClean="0"/>
              <a:t>ducation </a:t>
            </a:r>
            <a:r>
              <a:rPr lang="en-US" sz="3600" dirty="0"/>
              <a:t>agenda</a:t>
            </a:r>
          </a:p>
          <a:p>
            <a:endParaRPr lang="en-US" dirty="0"/>
          </a:p>
        </p:txBody>
      </p:sp>
      <p:pic>
        <p:nvPicPr>
          <p:cNvPr id="2050" name="Picture 2" descr="Image result for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425" y="836467"/>
            <a:ext cx="1880755" cy="145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712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Review Process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Types of Review Committees:</a:t>
            </a:r>
            <a:endParaRPr lang="en-US" dirty="0"/>
          </a:p>
          <a:p>
            <a:pPr lvl="1"/>
            <a:r>
              <a:rPr lang="en-US" dirty="0"/>
              <a:t>Panel/Study section</a:t>
            </a:r>
          </a:p>
          <a:p>
            <a:pPr lvl="1"/>
            <a:r>
              <a:rPr lang="en-US" dirty="0"/>
              <a:t>Ad hoc (reviewers selected based on topic of your proposal)</a:t>
            </a:r>
          </a:p>
          <a:p>
            <a:pPr lvl="1"/>
            <a:r>
              <a:rPr lang="en-US" dirty="0"/>
              <a:t>Advisory</a:t>
            </a:r>
          </a:p>
          <a:p>
            <a:pPr lvl="1"/>
            <a:r>
              <a:rPr lang="en-US" dirty="0"/>
              <a:t>Binding</a:t>
            </a:r>
          </a:p>
          <a:p>
            <a:r>
              <a:rPr lang="en-US" dirty="0" smtClean="0"/>
              <a:t>Reviews may be exclusively </a:t>
            </a:r>
            <a:r>
              <a:rPr lang="en-US" dirty="0"/>
              <a:t>internal (P.O. only or P.O. and internal staff/researchers</a:t>
            </a:r>
            <a:r>
              <a:rPr lang="en-US" dirty="0" smtClean="0"/>
              <a:t>).</a:t>
            </a:r>
            <a:endParaRPr lang="en-US" dirty="0"/>
          </a:p>
          <a:p>
            <a:r>
              <a:rPr lang="en-US" dirty="0" smtClean="0"/>
              <a:t>Some funders use a combination.</a:t>
            </a:r>
            <a:endParaRPr lang="en-US" dirty="0"/>
          </a:p>
        </p:txBody>
      </p:sp>
    </p:spTree>
    <p:extLst>
      <p:ext uri="{BB962C8B-B14F-4D97-AF65-F5344CB8AC3E}">
        <p14:creationId xmlns:p14="http://schemas.microsoft.com/office/powerpoint/2010/main" val="37858267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If you get funded…</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Celebrate!</a:t>
            </a:r>
          </a:p>
          <a:p>
            <a:r>
              <a:rPr lang="en-US" dirty="0" smtClean="0"/>
              <a:t>Be a good steward of the funds.</a:t>
            </a:r>
          </a:p>
          <a:p>
            <a:r>
              <a:rPr lang="en-US" dirty="0"/>
              <a:t>Use this grant as a foundation for more </a:t>
            </a:r>
            <a:r>
              <a:rPr lang="en-US" dirty="0" smtClean="0"/>
              <a:t>funding:</a:t>
            </a:r>
            <a:endParaRPr lang="en-US" dirty="0"/>
          </a:p>
          <a:p>
            <a:pPr lvl="1"/>
            <a:r>
              <a:rPr lang="en-US" dirty="0"/>
              <a:t>Understand the expected </a:t>
            </a:r>
            <a:r>
              <a:rPr lang="en-US" dirty="0" smtClean="0"/>
              <a:t>outputs and produce.</a:t>
            </a:r>
            <a:endParaRPr lang="en-US" dirty="0"/>
          </a:p>
          <a:p>
            <a:pPr lvl="1"/>
            <a:r>
              <a:rPr lang="en-US" dirty="0"/>
              <a:t>Communicate with your Program </a:t>
            </a:r>
            <a:r>
              <a:rPr lang="en-US" dirty="0" smtClean="0"/>
              <a:t>Director (especially if your project changes scope).</a:t>
            </a:r>
            <a:endParaRPr lang="en-US" dirty="0"/>
          </a:p>
          <a:p>
            <a:pPr lvl="1"/>
            <a:r>
              <a:rPr lang="en-US" dirty="0" smtClean="0"/>
              <a:t>Publish.</a:t>
            </a:r>
            <a:endParaRPr lang="en-US" dirty="0"/>
          </a:p>
          <a:p>
            <a:pPr lvl="1"/>
            <a:r>
              <a:rPr lang="en-US" dirty="0" smtClean="0"/>
              <a:t>Involve students.</a:t>
            </a:r>
            <a:endParaRPr lang="en-US" dirty="0"/>
          </a:p>
          <a:p>
            <a:pPr lvl="1"/>
            <a:r>
              <a:rPr lang="en-US" dirty="0"/>
              <a:t>Work to make your project a </a:t>
            </a:r>
            <a:r>
              <a:rPr lang="en-US" dirty="0" smtClean="0"/>
              <a:t>success.</a:t>
            </a:r>
            <a:endParaRPr lang="en-US" dirty="0"/>
          </a:p>
          <a:p>
            <a:endParaRPr lang="en-US" dirty="0"/>
          </a:p>
        </p:txBody>
      </p:sp>
    </p:spTree>
    <p:extLst>
      <p:ext uri="{BB962C8B-B14F-4D97-AF65-F5344CB8AC3E}">
        <p14:creationId xmlns:p14="http://schemas.microsoft.com/office/powerpoint/2010/main" val="24894393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If you don’t get funded…</a:t>
            </a:r>
            <a:endParaRPr lang="en-US" b="1" dirty="0"/>
          </a:p>
        </p:txBody>
      </p:sp>
      <p:sp>
        <p:nvSpPr>
          <p:cNvPr id="3" name="Content Placeholder 2"/>
          <p:cNvSpPr>
            <a:spLocks noGrp="1"/>
          </p:cNvSpPr>
          <p:nvPr>
            <p:ph idx="1"/>
          </p:nvPr>
        </p:nvSpPr>
        <p:spPr/>
        <p:txBody>
          <a:bodyPr>
            <a:normAutofit lnSpcReduction="10000"/>
          </a:bodyPr>
          <a:lstStyle/>
          <a:p>
            <a:r>
              <a:rPr lang="en-US" dirty="0" smtClean="0"/>
              <a:t>Allow yourself time to disappointed.</a:t>
            </a:r>
          </a:p>
          <a:p>
            <a:r>
              <a:rPr lang="en-US" dirty="0" smtClean="0"/>
              <a:t>Remember </a:t>
            </a:r>
            <a:r>
              <a:rPr lang="en-US" dirty="0"/>
              <a:t>that even the most prominent scholars and scientists have a drawer full of declined </a:t>
            </a:r>
            <a:r>
              <a:rPr lang="en-US" dirty="0" smtClean="0"/>
              <a:t>proposals – funding rates for the least competitive programs are ~20%...but most are closer to 8-10%.</a:t>
            </a:r>
          </a:p>
          <a:p>
            <a:r>
              <a:rPr lang="en-US" dirty="0" smtClean="0"/>
              <a:t>Read the reviews.</a:t>
            </a:r>
            <a:endParaRPr lang="en-US" dirty="0"/>
          </a:p>
          <a:p>
            <a:r>
              <a:rPr lang="en-US" dirty="0" smtClean="0"/>
              <a:t>Keep the </a:t>
            </a:r>
            <a:r>
              <a:rPr lang="en-US" dirty="0"/>
              <a:t>reviews </a:t>
            </a:r>
            <a:r>
              <a:rPr lang="en-US" dirty="0" smtClean="0"/>
              <a:t>out of sight for </a:t>
            </a:r>
            <a:r>
              <a:rPr lang="en-US" dirty="0"/>
              <a:t>a few </a:t>
            </a:r>
            <a:r>
              <a:rPr lang="en-US" dirty="0" smtClean="0"/>
              <a:t>days.</a:t>
            </a:r>
            <a:endParaRPr lang="en-US" dirty="0"/>
          </a:p>
          <a:p>
            <a:r>
              <a:rPr lang="en-US" dirty="0"/>
              <a:t>Read the reviews again </a:t>
            </a:r>
            <a:r>
              <a:rPr lang="en-US" dirty="0" smtClean="0"/>
              <a:t>carefully.</a:t>
            </a:r>
            <a:endParaRPr lang="en-US" dirty="0"/>
          </a:p>
          <a:p>
            <a:endParaRPr lang="en-US" dirty="0"/>
          </a:p>
        </p:txBody>
      </p:sp>
    </p:spTree>
    <p:extLst>
      <p:ext uri="{BB962C8B-B14F-4D97-AF65-F5344CB8AC3E}">
        <p14:creationId xmlns:p14="http://schemas.microsoft.com/office/powerpoint/2010/main" val="21608893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Reading Reviewer Comments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Did the reviewers have particular concerns that you can address?</a:t>
            </a:r>
          </a:p>
          <a:p>
            <a:r>
              <a:rPr lang="en-US" dirty="0"/>
              <a:t>Were the reviewers confused or unclear about your project?</a:t>
            </a:r>
          </a:p>
          <a:p>
            <a:r>
              <a:rPr lang="en-US" dirty="0"/>
              <a:t>Were the reviewers unimpressed by the significance or novelty of your research idea?</a:t>
            </a:r>
          </a:p>
          <a:p>
            <a:r>
              <a:rPr lang="en-US" dirty="0"/>
              <a:t>Were the reviewers generally favorable, with no clear issues brought up?</a:t>
            </a:r>
          </a:p>
          <a:p>
            <a:r>
              <a:rPr lang="en-US" dirty="0"/>
              <a:t>Did the project topic not fit the program?</a:t>
            </a:r>
          </a:p>
          <a:p>
            <a:r>
              <a:rPr lang="en-US" dirty="0"/>
              <a:t>Be careful about chasing one comment by one reviewer – look at the Panel </a:t>
            </a:r>
            <a:r>
              <a:rPr lang="en-US" dirty="0" smtClean="0"/>
              <a:t>Summary.</a:t>
            </a:r>
            <a:endParaRPr lang="en-US" dirty="0"/>
          </a:p>
        </p:txBody>
      </p:sp>
    </p:spTree>
    <p:extLst>
      <p:ext uri="{BB962C8B-B14F-4D97-AF65-F5344CB8AC3E}">
        <p14:creationId xmlns:p14="http://schemas.microsoft.com/office/powerpoint/2010/main" val="5169286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Call the Program Officer</a:t>
            </a:r>
            <a:endParaRPr lang="en-US" b="1" dirty="0"/>
          </a:p>
        </p:txBody>
      </p:sp>
      <p:sp>
        <p:nvSpPr>
          <p:cNvPr id="3" name="Content Placeholder 2"/>
          <p:cNvSpPr>
            <a:spLocks noGrp="1"/>
          </p:cNvSpPr>
          <p:nvPr>
            <p:ph idx="1"/>
          </p:nvPr>
        </p:nvSpPr>
        <p:spPr/>
        <p:txBody>
          <a:bodyPr>
            <a:normAutofit fontScale="70000" lnSpcReduction="20000"/>
          </a:bodyPr>
          <a:lstStyle/>
          <a:p>
            <a:r>
              <a:rPr lang="en-US" sz="3600" dirty="0"/>
              <a:t>Be </a:t>
            </a:r>
            <a:r>
              <a:rPr lang="en-US" sz="3600" dirty="0" smtClean="0"/>
              <a:t>courteous and professional (even if you want to scream at her/him). </a:t>
            </a:r>
            <a:endParaRPr lang="en-US" sz="3600" dirty="0"/>
          </a:p>
          <a:p>
            <a:r>
              <a:rPr lang="en-US" sz="3600" dirty="0"/>
              <a:t>Ask for clarification of reviewer </a:t>
            </a:r>
            <a:r>
              <a:rPr lang="en-US" sz="3600" dirty="0" smtClean="0"/>
              <a:t>comments.</a:t>
            </a:r>
            <a:endParaRPr lang="en-US" sz="3600" dirty="0"/>
          </a:p>
          <a:p>
            <a:r>
              <a:rPr lang="en-US" sz="3600" dirty="0"/>
              <a:t>Ask for </a:t>
            </a:r>
            <a:r>
              <a:rPr lang="en-US" sz="3600" dirty="0" smtClean="0"/>
              <a:t>advice:</a:t>
            </a:r>
            <a:endParaRPr lang="en-US" sz="3600" dirty="0"/>
          </a:p>
          <a:p>
            <a:pPr lvl="1"/>
            <a:r>
              <a:rPr lang="en-US" sz="3200" dirty="0"/>
              <a:t>Should you resubmit?</a:t>
            </a:r>
          </a:p>
          <a:p>
            <a:pPr lvl="1"/>
            <a:r>
              <a:rPr lang="en-US" sz="3200" dirty="0"/>
              <a:t>Should you apply to a different program?</a:t>
            </a:r>
          </a:p>
          <a:p>
            <a:pPr lvl="1"/>
            <a:r>
              <a:rPr lang="en-US" sz="3200" dirty="0"/>
              <a:t>What would strengthen your proposal</a:t>
            </a:r>
            <a:r>
              <a:rPr lang="en-US" sz="3200" dirty="0" smtClean="0"/>
              <a:t>?</a:t>
            </a:r>
          </a:p>
          <a:p>
            <a:pPr lvl="1"/>
            <a:r>
              <a:rPr lang="en-US" sz="3200" dirty="0" smtClean="0"/>
              <a:t>Were there any concerns about the budget?</a:t>
            </a:r>
            <a:endParaRPr lang="en-US" sz="3200" dirty="0"/>
          </a:p>
          <a:p>
            <a:endParaRPr lang="en-US" dirty="0"/>
          </a:p>
        </p:txBody>
      </p:sp>
    </p:spTree>
    <p:extLst>
      <p:ext uri="{BB962C8B-B14F-4D97-AF65-F5344CB8AC3E}">
        <p14:creationId xmlns:p14="http://schemas.microsoft.com/office/powerpoint/2010/main" val="25704803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Deciding to Resubmit</a:t>
            </a:r>
            <a:endParaRPr lang="en-US" b="1" dirty="0"/>
          </a:p>
        </p:txBody>
      </p:sp>
      <p:sp>
        <p:nvSpPr>
          <p:cNvPr id="3" name="Content Placeholder 2"/>
          <p:cNvSpPr>
            <a:spLocks noGrp="1"/>
          </p:cNvSpPr>
          <p:nvPr>
            <p:ph idx="1"/>
          </p:nvPr>
        </p:nvSpPr>
        <p:spPr/>
        <p:txBody>
          <a:bodyPr/>
          <a:lstStyle/>
          <a:p>
            <a:pPr marL="457200" indent="-457200">
              <a:buFont typeface="+mj-lt"/>
              <a:buAutoNum type="arabicPeriod"/>
            </a:pPr>
            <a:r>
              <a:rPr lang="en-US" dirty="0"/>
              <a:t>Resubmit next </a:t>
            </a:r>
            <a:r>
              <a:rPr lang="en-US" dirty="0" smtClean="0"/>
              <a:t>cycle </a:t>
            </a:r>
            <a:r>
              <a:rPr lang="en-US" dirty="0"/>
              <a:t>to the same </a:t>
            </a:r>
            <a:r>
              <a:rPr lang="en-US" dirty="0" smtClean="0"/>
              <a:t>program.</a:t>
            </a:r>
          </a:p>
          <a:p>
            <a:pPr marL="457200" indent="-457200">
              <a:buFont typeface="+mj-lt"/>
              <a:buAutoNum type="arabicPeriod"/>
            </a:pPr>
            <a:r>
              <a:rPr lang="en-US" dirty="0" smtClean="0"/>
              <a:t>Use </a:t>
            </a:r>
            <a:r>
              <a:rPr lang="en-US" dirty="0"/>
              <a:t>next year to revamp your project, generate preliminary data, etc. and resubmit the following </a:t>
            </a:r>
            <a:r>
              <a:rPr lang="en-US" dirty="0" smtClean="0"/>
              <a:t>year.</a:t>
            </a:r>
          </a:p>
          <a:p>
            <a:pPr marL="457200" indent="-457200">
              <a:buFont typeface="+mj-lt"/>
              <a:buAutoNum type="arabicPeriod"/>
            </a:pPr>
            <a:r>
              <a:rPr lang="en-US" dirty="0" smtClean="0"/>
              <a:t>Resubmit </a:t>
            </a:r>
            <a:r>
              <a:rPr lang="en-US" dirty="0"/>
              <a:t>to a different </a:t>
            </a:r>
            <a:r>
              <a:rPr lang="en-US" dirty="0" smtClean="0"/>
              <a:t>program next year/cycle.</a:t>
            </a:r>
          </a:p>
          <a:p>
            <a:pPr marL="457200" indent="-457200">
              <a:buFont typeface="+mj-lt"/>
              <a:buAutoNum type="arabicPeriod"/>
            </a:pPr>
            <a:r>
              <a:rPr lang="en-US" dirty="0" smtClean="0"/>
              <a:t>Revamp </a:t>
            </a:r>
            <a:r>
              <a:rPr lang="en-US" dirty="0"/>
              <a:t>the proposal and submit to a different </a:t>
            </a:r>
            <a:r>
              <a:rPr lang="en-US" dirty="0" smtClean="0"/>
              <a:t>funder.</a:t>
            </a:r>
          </a:p>
          <a:p>
            <a:pPr marL="457200" indent="-457200">
              <a:buFont typeface="+mj-lt"/>
              <a:buAutoNum type="arabicPeriod"/>
            </a:pPr>
            <a:r>
              <a:rPr lang="en-US" dirty="0" smtClean="0"/>
              <a:t>Start </a:t>
            </a:r>
            <a:r>
              <a:rPr lang="en-US" dirty="0"/>
              <a:t>again with an entirely new </a:t>
            </a:r>
            <a:r>
              <a:rPr lang="en-US" dirty="0" smtClean="0"/>
              <a:t>idea.</a:t>
            </a:r>
            <a:endParaRPr lang="en-US" dirty="0"/>
          </a:p>
          <a:p>
            <a:endParaRPr lang="en-US" dirty="0"/>
          </a:p>
        </p:txBody>
      </p:sp>
    </p:spTree>
    <p:extLst>
      <p:ext uri="{BB962C8B-B14F-4D97-AF65-F5344CB8AC3E}">
        <p14:creationId xmlns:p14="http://schemas.microsoft.com/office/powerpoint/2010/main" val="22199209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Resubmission</a:t>
            </a:r>
            <a:endParaRPr lang="en-US" b="1" dirty="0"/>
          </a:p>
        </p:txBody>
      </p:sp>
      <p:sp>
        <p:nvSpPr>
          <p:cNvPr id="3" name="Content Placeholder 2"/>
          <p:cNvSpPr>
            <a:spLocks noGrp="1"/>
          </p:cNvSpPr>
          <p:nvPr>
            <p:ph idx="1"/>
          </p:nvPr>
        </p:nvSpPr>
        <p:spPr/>
        <p:txBody>
          <a:bodyPr>
            <a:normAutofit lnSpcReduction="10000"/>
          </a:bodyPr>
          <a:lstStyle/>
          <a:p>
            <a:r>
              <a:rPr lang="en-US" dirty="0"/>
              <a:t>Continue working on your </a:t>
            </a:r>
            <a:r>
              <a:rPr lang="en-US" dirty="0" smtClean="0"/>
              <a:t>ideas:</a:t>
            </a:r>
            <a:endParaRPr lang="en-US" dirty="0"/>
          </a:p>
          <a:p>
            <a:pPr lvl="1"/>
            <a:r>
              <a:rPr lang="en-US" dirty="0"/>
              <a:t>Each iteration of your proposal should be more developed and if possible have more preliminary </a:t>
            </a:r>
            <a:r>
              <a:rPr lang="en-US" dirty="0" smtClean="0"/>
              <a:t>data.</a:t>
            </a:r>
            <a:endParaRPr lang="en-US" dirty="0"/>
          </a:p>
          <a:p>
            <a:r>
              <a:rPr lang="en-US" dirty="0" smtClean="0"/>
              <a:t>Volunteer </a:t>
            </a:r>
            <a:r>
              <a:rPr lang="en-US" dirty="0"/>
              <a:t>to be a reviewer if </a:t>
            </a:r>
            <a:r>
              <a:rPr lang="en-US" dirty="0" smtClean="0"/>
              <a:t>possible.</a:t>
            </a:r>
          </a:p>
          <a:p>
            <a:r>
              <a:rPr lang="en-US" dirty="0"/>
              <a:t>Your next proposal will be better than your </a:t>
            </a:r>
            <a:r>
              <a:rPr lang="en-US" dirty="0" smtClean="0"/>
              <a:t>last.</a:t>
            </a:r>
            <a:endParaRPr lang="en-US" dirty="0"/>
          </a:p>
          <a:p>
            <a:r>
              <a:rPr lang="en-US" dirty="0"/>
              <a:t>You have gotten to know the funder and the Program </a:t>
            </a:r>
            <a:r>
              <a:rPr lang="en-US" dirty="0" smtClean="0"/>
              <a:t>Director.</a:t>
            </a:r>
            <a:endParaRPr lang="en-US" dirty="0"/>
          </a:p>
          <a:p>
            <a:r>
              <a:rPr lang="en-US" dirty="0"/>
              <a:t>You have learned from the </a:t>
            </a:r>
            <a:r>
              <a:rPr lang="en-US" dirty="0" smtClean="0"/>
              <a:t>experience.</a:t>
            </a:r>
            <a:endParaRPr lang="en-US" dirty="0"/>
          </a:p>
          <a:p>
            <a:endParaRPr lang="en-US" dirty="0"/>
          </a:p>
          <a:p>
            <a:endParaRPr lang="en-US" dirty="0"/>
          </a:p>
        </p:txBody>
      </p:sp>
    </p:spTree>
    <p:extLst>
      <p:ext uri="{BB962C8B-B14F-4D97-AF65-F5344CB8AC3E}">
        <p14:creationId xmlns:p14="http://schemas.microsoft.com/office/powerpoint/2010/main" val="11252224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06932" y="1089314"/>
            <a:ext cx="4762500" cy="4762500"/>
          </a:xfrm>
          <a:prstGeom prst="rect">
            <a:avLst/>
          </a:prstGeom>
        </p:spPr>
      </p:pic>
    </p:spTree>
    <p:extLst>
      <p:ext uri="{BB962C8B-B14F-4D97-AF65-F5344CB8AC3E}">
        <p14:creationId xmlns:p14="http://schemas.microsoft.com/office/powerpoint/2010/main" val="10237534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300" y="902122"/>
            <a:ext cx="9601196" cy="1303867"/>
          </a:xfrm>
        </p:spPr>
        <p:txBody>
          <a:bodyPr>
            <a:normAutofit fontScale="90000"/>
          </a:bodyPr>
          <a:lstStyle/>
          <a:p>
            <a:r>
              <a:rPr lang="en-US" b="1" dirty="0" smtClean="0"/>
              <a:t>Getting Ready for Grants and Fellowships: Becoming More Competitive Before You Write</a:t>
            </a:r>
            <a:endParaRPr lang="en-US" b="1" dirty="0"/>
          </a:p>
        </p:txBody>
      </p:sp>
      <p:pic>
        <p:nvPicPr>
          <p:cNvPr id="1032" name="Picture 8" descr="Image result for iso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949" y="3522518"/>
            <a:ext cx="3305898" cy="25515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402774" y="2556932"/>
            <a:ext cx="9338248" cy="3318936"/>
          </a:xfrm>
        </p:spPr>
        <p:txBody>
          <a:bodyPr/>
          <a:lstStyle/>
          <a:p>
            <a:pPr marL="0" indent="0" algn="ctr">
              <a:buNone/>
            </a:pPr>
            <a:r>
              <a:rPr lang="en-US" dirty="0" smtClean="0"/>
              <a:t>Do not work in isolation – Identify colleagues and mentors </a:t>
            </a:r>
          </a:p>
          <a:p>
            <a:pPr marL="0" indent="0" algn="ctr">
              <a:buNone/>
            </a:pPr>
            <a:r>
              <a:rPr lang="en-US" dirty="0" smtClean="0"/>
              <a:t>(HINT: Look around the room!)</a:t>
            </a:r>
          </a:p>
          <a:p>
            <a:pPr marL="0" indent="0">
              <a:buNone/>
            </a:pPr>
            <a:endParaRPr lang="en-US" dirty="0"/>
          </a:p>
        </p:txBody>
      </p:sp>
    </p:spTree>
    <p:extLst>
      <p:ext uri="{BB962C8B-B14F-4D97-AF65-F5344CB8AC3E}">
        <p14:creationId xmlns:p14="http://schemas.microsoft.com/office/powerpoint/2010/main" val="12809572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13552"/>
            <a:ext cx="9601196" cy="1303867"/>
          </a:xfrm>
        </p:spPr>
        <p:txBody>
          <a:bodyPr>
            <a:normAutofit fontScale="90000"/>
          </a:bodyPr>
          <a:lstStyle/>
          <a:p>
            <a:r>
              <a:rPr lang="en-US" b="1" dirty="0"/>
              <a:t>Getting Ready for Grants and Fellowships: Becoming More Competitive Before You Write</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u="sng" dirty="0" smtClean="0"/>
              <a:t>NETWORK</a:t>
            </a:r>
          </a:p>
          <a:p>
            <a:r>
              <a:rPr lang="en-US" dirty="0" smtClean="0"/>
              <a:t>Seek the counsel of colleagues and mentors who have received funding.</a:t>
            </a:r>
          </a:p>
          <a:p>
            <a:r>
              <a:rPr lang="en-US" dirty="0" smtClean="0"/>
              <a:t>Ask these people to listen to your elevator speech and provide an honest reaction.</a:t>
            </a:r>
          </a:p>
          <a:p>
            <a:r>
              <a:rPr lang="en-US" dirty="0" smtClean="0"/>
              <a:t>Ask these people to read drafts of your narrative.</a:t>
            </a:r>
          </a:p>
          <a:p>
            <a:pPr>
              <a:lnSpc>
                <a:spcPct val="90000"/>
              </a:lnSpc>
            </a:pPr>
            <a:r>
              <a:rPr lang="en-US" dirty="0"/>
              <a:t>Attend conferences and seek out program directors from agencies, colleagues in their area who have been </a:t>
            </a:r>
            <a:r>
              <a:rPr lang="en-US" dirty="0" smtClean="0"/>
              <a:t>well-funded.</a:t>
            </a:r>
            <a:endParaRPr lang="en-US" dirty="0"/>
          </a:p>
          <a:p>
            <a:pPr>
              <a:lnSpc>
                <a:spcPct val="90000"/>
              </a:lnSpc>
            </a:pPr>
            <a:r>
              <a:rPr lang="en-US" dirty="0"/>
              <a:t>Determine where they expect to seek funding and work to become part of that </a:t>
            </a:r>
            <a:r>
              <a:rPr lang="en-US" dirty="0" smtClean="0"/>
              <a:t>community.</a:t>
            </a:r>
          </a:p>
          <a:p>
            <a:pPr>
              <a:lnSpc>
                <a:spcPct val="90000"/>
              </a:lnSpc>
            </a:pPr>
            <a:r>
              <a:rPr lang="en-US" dirty="0" smtClean="0"/>
              <a:t>Volunteer to be a reviewer.</a:t>
            </a:r>
            <a:endParaRPr lang="en-US" dirty="0"/>
          </a:p>
          <a:p>
            <a:endParaRPr lang="en-US" dirty="0" smtClean="0"/>
          </a:p>
        </p:txBody>
      </p:sp>
    </p:spTree>
    <p:extLst>
      <p:ext uri="{BB962C8B-B14F-4D97-AF65-F5344CB8AC3E}">
        <p14:creationId xmlns:p14="http://schemas.microsoft.com/office/powerpoint/2010/main" val="9042349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68680"/>
            <a:ext cx="9601196" cy="1417319"/>
          </a:xfrm>
        </p:spPr>
        <p:txBody>
          <a:bodyPr>
            <a:normAutofit fontScale="90000"/>
          </a:bodyPr>
          <a:lstStyle/>
          <a:p>
            <a:r>
              <a:rPr lang="en-US" b="1" dirty="0"/>
              <a:t>Getting Ready for Grants and Fellowships: Becoming More Competitive Before You Write</a:t>
            </a:r>
          </a:p>
        </p:txBody>
      </p:sp>
      <p:sp>
        <p:nvSpPr>
          <p:cNvPr id="3" name="Content Placeholder 2"/>
          <p:cNvSpPr>
            <a:spLocks noGrp="1"/>
          </p:cNvSpPr>
          <p:nvPr>
            <p:ph idx="1"/>
          </p:nvPr>
        </p:nvSpPr>
        <p:spPr/>
        <p:txBody>
          <a:bodyPr/>
          <a:lstStyle/>
          <a:p>
            <a:pPr marL="0" indent="0" algn="ctr">
              <a:buNone/>
            </a:pPr>
            <a:r>
              <a:rPr lang="en-US" dirty="0" smtClean="0"/>
              <a:t> </a:t>
            </a:r>
            <a:r>
              <a:rPr lang="en-US" b="1" u="sng" dirty="0" smtClean="0"/>
              <a:t>ESTABLISH A TRACK RECORD</a:t>
            </a:r>
          </a:p>
          <a:p>
            <a:r>
              <a:rPr lang="en-US" dirty="0" smtClean="0"/>
              <a:t>Publish </a:t>
            </a:r>
            <a:r>
              <a:rPr lang="en-US" dirty="0"/>
              <a:t>on the </a:t>
            </a:r>
            <a:r>
              <a:rPr lang="en-US" dirty="0" smtClean="0"/>
              <a:t>topic.</a:t>
            </a:r>
            <a:endParaRPr lang="en-US" dirty="0"/>
          </a:p>
          <a:p>
            <a:r>
              <a:rPr lang="en-US" dirty="0"/>
              <a:t>Pursue smaller grants </a:t>
            </a:r>
            <a:r>
              <a:rPr lang="en-US" dirty="0" smtClean="0"/>
              <a:t>first.</a:t>
            </a:r>
            <a:endParaRPr lang="en-US" dirty="0"/>
          </a:p>
          <a:p>
            <a:r>
              <a:rPr lang="en-US" dirty="0"/>
              <a:t>Consider collaborating with funded </a:t>
            </a:r>
            <a:r>
              <a:rPr lang="en-US" dirty="0" smtClean="0"/>
              <a:t>researchers.</a:t>
            </a:r>
            <a:endParaRPr lang="en-US" dirty="0"/>
          </a:p>
          <a:p>
            <a:r>
              <a:rPr lang="en-US" dirty="0"/>
              <a:t>Generate preliminary </a:t>
            </a:r>
            <a:r>
              <a:rPr lang="en-US" dirty="0" smtClean="0"/>
              <a:t>results.</a:t>
            </a:r>
            <a:endParaRPr lang="en-US" dirty="0"/>
          </a:p>
          <a:p>
            <a:pPr marL="0" indent="0">
              <a:buNone/>
            </a:pPr>
            <a:endParaRPr lang="en-US" dirty="0"/>
          </a:p>
        </p:txBody>
      </p:sp>
    </p:spTree>
    <p:extLst>
      <p:ext uri="{BB962C8B-B14F-4D97-AF65-F5344CB8AC3E}">
        <p14:creationId xmlns:p14="http://schemas.microsoft.com/office/powerpoint/2010/main" val="19050782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5820"/>
            <a:ext cx="9601196" cy="1440179"/>
          </a:xfrm>
        </p:spPr>
        <p:txBody>
          <a:bodyPr>
            <a:normAutofit fontScale="90000"/>
          </a:bodyPr>
          <a:lstStyle/>
          <a:p>
            <a:r>
              <a:rPr lang="en-US" b="1" dirty="0"/>
              <a:t>Getting Ready for Grants and Fellowships: Becoming More Competitive Before You Write</a:t>
            </a:r>
          </a:p>
        </p:txBody>
      </p:sp>
      <p:sp>
        <p:nvSpPr>
          <p:cNvPr id="3" name="Content Placeholder 2"/>
          <p:cNvSpPr>
            <a:spLocks noGrp="1"/>
          </p:cNvSpPr>
          <p:nvPr>
            <p:ph idx="1"/>
          </p:nvPr>
        </p:nvSpPr>
        <p:spPr/>
        <p:txBody>
          <a:bodyPr>
            <a:normAutofit fontScale="77500" lnSpcReduction="20000"/>
          </a:bodyPr>
          <a:lstStyle/>
          <a:p>
            <a:pPr marL="0" indent="0" algn="ctr">
              <a:lnSpc>
                <a:spcPct val="90000"/>
              </a:lnSpc>
              <a:buNone/>
            </a:pPr>
            <a:r>
              <a:rPr lang="en-US" sz="2800" dirty="0" smtClean="0"/>
              <a:t> </a:t>
            </a:r>
            <a:r>
              <a:rPr lang="en-US" sz="2800" b="1" u="sng" dirty="0" smtClean="0"/>
              <a:t>BE STRATEGIC</a:t>
            </a:r>
          </a:p>
          <a:p>
            <a:pPr>
              <a:lnSpc>
                <a:spcPct val="90000"/>
              </a:lnSpc>
            </a:pPr>
            <a:r>
              <a:rPr lang="en-US" sz="2800" dirty="0" smtClean="0"/>
              <a:t>Use </a:t>
            </a:r>
            <a:r>
              <a:rPr lang="en-US" sz="2800" dirty="0"/>
              <a:t>your time </a:t>
            </a:r>
            <a:r>
              <a:rPr lang="en-US" sz="2800" dirty="0" smtClean="0"/>
              <a:t>wisely.</a:t>
            </a:r>
            <a:endParaRPr lang="en-US" sz="2800" dirty="0"/>
          </a:p>
          <a:p>
            <a:pPr>
              <a:lnSpc>
                <a:spcPct val="90000"/>
              </a:lnSpc>
            </a:pPr>
            <a:r>
              <a:rPr lang="en-US" sz="2800" dirty="0"/>
              <a:t>Outline grant submissions for the first </a:t>
            </a:r>
            <a:r>
              <a:rPr lang="en-US" sz="2800" dirty="0" smtClean="0"/>
              <a:t>~5 years </a:t>
            </a:r>
            <a:r>
              <a:rPr lang="en-US" sz="2800" dirty="0"/>
              <a:t>as part of your overall career </a:t>
            </a:r>
            <a:r>
              <a:rPr lang="en-US" sz="2800" dirty="0" smtClean="0"/>
              <a:t>plan.</a:t>
            </a:r>
            <a:endParaRPr lang="en-US" sz="2800" dirty="0"/>
          </a:p>
          <a:p>
            <a:pPr lvl="1">
              <a:lnSpc>
                <a:spcPct val="90000"/>
              </a:lnSpc>
            </a:pPr>
            <a:r>
              <a:rPr lang="en-US" sz="2400" dirty="0"/>
              <a:t>Understand expectations in your field, </a:t>
            </a:r>
            <a:r>
              <a:rPr lang="en-US" sz="2400" dirty="0" smtClean="0"/>
              <a:t>institution, </a:t>
            </a:r>
            <a:r>
              <a:rPr lang="en-US" sz="2400" dirty="0"/>
              <a:t>and </a:t>
            </a:r>
            <a:r>
              <a:rPr lang="en-US" sz="2400" dirty="0" smtClean="0"/>
              <a:t>department.</a:t>
            </a:r>
            <a:endParaRPr lang="en-US" sz="2400" dirty="0"/>
          </a:p>
          <a:p>
            <a:pPr lvl="1">
              <a:lnSpc>
                <a:spcPct val="90000"/>
              </a:lnSpc>
            </a:pPr>
            <a:r>
              <a:rPr lang="en-US" sz="2400" dirty="0"/>
              <a:t>Get to know your agency(</a:t>
            </a:r>
            <a:r>
              <a:rPr lang="en-US" sz="2400" dirty="0" err="1"/>
              <a:t>ies</a:t>
            </a:r>
            <a:r>
              <a:rPr lang="en-US" sz="2400" dirty="0"/>
              <a:t>) and </a:t>
            </a:r>
            <a:r>
              <a:rPr lang="en-US" sz="2400" dirty="0" smtClean="0"/>
              <a:t>programs.</a:t>
            </a:r>
            <a:endParaRPr lang="en-US" sz="2400" dirty="0"/>
          </a:p>
          <a:p>
            <a:pPr>
              <a:lnSpc>
                <a:spcPct val="90000"/>
              </a:lnSpc>
            </a:pPr>
            <a:r>
              <a:rPr lang="en-US" sz="2800" dirty="0"/>
              <a:t>Work to position yourself to be competitive (publications, preliminary data</a:t>
            </a:r>
            <a:r>
              <a:rPr lang="en-US" sz="2800" dirty="0" smtClean="0"/>
              <a:t>).</a:t>
            </a:r>
            <a:endParaRPr lang="en-US" sz="2800" dirty="0"/>
          </a:p>
          <a:p>
            <a:pPr>
              <a:lnSpc>
                <a:spcPct val="90000"/>
              </a:lnSpc>
            </a:pPr>
            <a:r>
              <a:rPr lang="en-US" sz="2800" dirty="0"/>
              <a:t>Allow enough time to prepare a well-written </a:t>
            </a:r>
            <a:r>
              <a:rPr lang="en-US" sz="2800" dirty="0" smtClean="0"/>
              <a:t>proposal.</a:t>
            </a:r>
            <a:endParaRPr lang="en-US" sz="2800" dirty="0"/>
          </a:p>
          <a:p>
            <a:pPr lvl="1">
              <a:lnSpc>
                <a:spcPct val="90000"/>
              </a:lnSpc>
            </a:pPr>
            <a:r>
              <a:rPr lang="en-US" sz="2400" b="1" dirty="0"/>
              <a:t>Learn the process at your </a:t>
            </a:r>
            <a:r>
              <a:rPr lang="en-US" sz="2400" b="1" dirty="0" smtClean="0"/>
              <a:t>institution!!!</a:t>
            </a:r>
            <a:endParaRPr lang="en-US" sz="2400" b="1" dirty="0"/>
          </a:p>
          <a:p>
            <a:endParaRPr lang="en-US" dirty="0"/>
          </a:p>
        </p:txBody>
      </p:sp>
    </p:spTree>
    <p:extLst>
      <p:ext uri="{BB962C8B-B14F-4D97-AF65-F5344CB8AC3E}">
        <p14:creationId xmlns:p14="http://schemas.microsoft.com/office/powerpoint/2010/main" val="39915455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88670"/>
            <a:ext cx="9601196" cy="1497329"/>
          </a:xfrm>
        </p:spPr>
        <p:txBody>
          <a:bodyPr>
            <a:normAutofit fontScale="90000"/>
          </a:bodyPr>
          <a:lstStyle/>
          <a:p>
            <a:r>
              <a:rPr lang="en-US" b="1" dirty="0"/>
              <a:t>Getting Ready for Grants and Fellowships: Becoming More Competitive Before You Write</a:t>
            </a:r>
          </a:p>
        </p:txBody>
      </p:sp>
      <p:sp>
        <p:nvSpPr>
          <p:cNvPr id="3" name="Content Placeholder 2"/>
          <p:cNvSpPr>
            <a:spLocks noGrp="1"/>
          </p:cNvSpPr>
          <p:nvPr>
            <p:ph idx="1"/>
          </p:nvPr>
        </p:nvSpPr>
        <p:spPr/>
        <p:txBody>
          <a:bodyPr>
            <a:normAutofit fontScale="92500" lnSpcReduction="10000"/>
          </a:bodyPr>
          <a:lstStyle/>
          <a:p>
            <a:pPr marL="0" indent="0" algn="ctr">
              <a:lnSpc>
                <a:spcPct val="90000"/>
              </a:lnSpc>
              <a:buNone/>
            </a:pPr>
            <a:r>
              <a:rPr lang="en-US" sz="2800" b="1" u="sng" dirty="0" smtClean="0"/>
              <a:t>Mental Preparedness</a:t>
            </a:r>
          </a:p>
          <a:p>
            <a:pPr>
              <a:lnSpc>
                <a:spcPct val="90000"/>
              </a:lnSpc>
            </a:pPr>
            <a:r>
              <a:rPr lang="en-US" sz="2800" dirty="0" smtClean="0"/>
              <a:t>Plan </a:t>
            </a:r>
            <a:r>
              <a:rPr lang="en-US" sz="2800" dirty="0"/>
              <a:t>on </a:t>
            </a:r>
            <a:r>
              <a:rPr lang="en-US" sz="2800" dirty="0" smtClean="0"/>
              <a:t>rejection:</a:t>
            </a:r>
            <a:endParaRPr lang="en-US" sz="2800" dirty="0"/>
          </a:p>
          <a:p>
            <a:pPr lvl="1">
              <a:lnSpc>
                <a:spcPct val="90000"/>
              </a:lnSpc>
            </a:pPr>
            <a:r>
              <a:rPr lang="en-US" sz="2800" dirty="0"/>
              <a:t>Funding rates typically 20% or </a:t>
            </a:r>
            <a:r>
              <a:rPr lang="en-US" sz="2800" dirty="0" smtClean="0"/>
              <a:t>lower.</a:t>
            </a:r>
            <a:endParaRPr lang="en-US" sz="2800" dirty="0"/>
          </a:p>
          <a:p>
            <a:pPr lvl="1">
              <a:lnSpc>
                <a:spcPct val="90000"/>
              </a:lnSpc>
            </a:pPr>
            <a:r>
              <a:rPr lang="en-US" sz="2800" dirty="0"/>
              <a:t>Even the best researchers are declined more than they are </a:t>
            </a:r>
            <a:r>
              <a:rPr lang="en-US" sz="2800" dirty="0" smtClean="0"/>
              <a:t>funded.</a:t>
            </a:r>
            <a:endParaRPr lang="en-US" sz="2800" dirty="0"/>
          </a:p>
          <a:p>
            <a:pPr lvl="1">
              <a:lnSpc>
                <a:spcPct val="90000"/>
              </a:lnSpc>
            </a:pPr>
            <a:r>
              <a:rPr lang="en-US" sz="2800" dirty="0"/>
              <a:t>Agencies expect you to revise and </a:t>
            </a:r>
            <a:r>
              <a:rPr lang="en-US" sz="2800" dirty="0" smtClean="0"/>
              <a:t>resubmit.</a:t>
            </a:r>
            <a:endParaRPr lang="en-US" sz="2800" dirty="0"/>
          </a:p>
          <a:p>
            <a:pPr>
              <a:lnSpc>
                <a:spcPct val="90000"/>
              </a:lnSpc>
            </a:pPr>
            <a:r>
              <a:rPr lang="en-US" sz="2800" dirty="0"/>
              <a:t>Learn from declined </a:t>
            </a:r>
            <a:r>
              <a:rPr lang="en-US" sz="2800" dirty="0" smtClean="0"/>
              <a:t>proposals.</a:t>
            </a:r>
            <a:endParaRPr lang="en-US" sz="2800" dirty="0"/>
          </a:p>
          <a:p>
            <a:pPr>
              <a:lnSpc>
                <a:spcPct val="90000"/>
              </a:lnSpc>
            </a:pPr>
            <a:r>
              <a:rPr lang="en-US" sz="2800" dirty="0"/>
              <a:t>Each proposal will get </a:t>
            </a:r>
            <a:r>
              <a:rPr lang="en-US" sz="2800" dirty="0" smtClean="0"/>
              <a:t>better.</a:t>
            </a:r>
            <a:endParaRPr lang="en-US" sz="3200" dirty="0"/>
          </a:p>
        </p:txBody>
      </p:sp>
    </p:spTree>
    <p:extLst>
      <p:ext uri="{BB962C8B-B14F-4D97-AF65-F5344CB8AC3E}">
        <p14:creationId xmlns:p14="http://schemas.microsoft.com/office/powerpoint/2010/main" val="40563060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Planning to Write</a:t>
            </a:r>
            <a:endParaRPr lang="en-US" b="1"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b="1" strike="sngStrike" dirty="0"/>
              <a:t>Choose your project idea</a:t>
            </a:r>
          </a:p>
          <a:p>
            <a:pPr marL="514350" indent="-514350">
              <a:buFont typeface="+mj-lt"/>
              <a:buAutoNum type="arabicPeriod"/>
            </a:pPr>
            <a:r>
              <a:rPr lang="en-US" b="1" strike="sngStrike" dirty="0"/>
              <a:t>Identify likely funders</a:t>
            </a:r>
          </a:p>
          <a:p>
            <a:pPr marL="514350" indent="-514350">
              <a:buFont typeface="+mj-lt"/>
              <a:buAutoNum type="arabicPeriod"/>
            </a:pPr>
            <a:r>
              <a:rPr lang="en-US" b="1" dirty="0"/>
              <a:t>Identify and analyze the appropriate program(s)/funding opportunity</a:t>
            </a:r>
          </a:p>
          <a:p>
            <a:pPr marL="514350" indent="-514350">
              <a:buFont typeface="+mj-lt"/>
              <a:buAutoNum type="arabicPeriod"/>
            </a:pPr>
            <a:r>
              <a:rPr lang="en-US" b="1" dirty="0"/>
              <a:t>Translate your </a:t>
            </a:r>
            <a:r>
              <a:rPr lang="en-US" b="1" u="sng" dirty="0"/>
              <a:t>idea</a:t>
            </a:r>
            <a:r>
              <a:rPr lang="en-US" b="1" dirty="0"/>
              <a:t> into a </a:t>
            </a:r>
            <a:r>
              <a:rPr lang="en-US" b="1" u="sng" dirty="0"/>
              <a:t>project </a:t>
            </a:r>
            <a:r>
              <a:rPr lang="en-US" b="1" dirty="0"/>
              <a:t> that fits the funding opportunity</a:t>
            </a:r>
            <a:endParaRPr lang="en-US" b="1" u="sng" dirty="0"/>
          </a:p>
          <a:p>
            <a:pPr marL="514350" indent="-514350">
              <a:buFont typeface="+mj-lt"/>
              <a:buAutoNum type="arabicPeriod"/>
            </a:pPr>
            <a:r>
              <a:rPr lang="en-US" b="1" dirty="0"/>
              <a:t>Talk to your program officer(s) about your project</a:t>
            </a:r>
          </a:p>
          <a:p>
            <a:pPr marL="514350" indent="-514350">
              <a:buFont typeface="+mj-lt"/>
              <a:buAutoNum type="arabicPeriod"/>
            </a:pPr>
            <a:r>
              <a:rPr lang="en-US" b="1" dirty="0"/>
              <a:t>Plan how you will address other requirements (i.e., dissemination, assessment/evaluation, student training, </a:t>
            </a:r>
            <a:r>
              <a:rPr lang="en-US" b="1" dirty="0" err="1"/>
              <a:t>etc</a:t>
            </a:r>
            <a:r>
              <a:rPr lang="en-US" b="1" dirty="0"/>
              <a:t>)</a:t>
            </a:r>
          </a:p>
          <a:p>
            <a:pPr marL="514350" indent="-514350">
              <a:buFont typeface="+mj-lt"/>
              <a:buAutoNum type="arabicPeriod"/>
            </a:pPr>
            <a:r>
              <a:rPr lang="en-US" b="1" dirty="0"/>
              <a:t>Recruit any needed collaborators</a:t>
            </a:r>
          </a:p>
          <a:p>
            <a:pPr marL="514350" indent="-514350">
              <a:buFont typeface="+mj-lt"/>
              <a:buAutoNum type="arabicPeriod"/>
            </a:pPr>
            <a:r>
              <a:rPr lang="en-US" b="1" dirty="0"/>
              <a:t>Talk to your pre-award office</a:t>
            </a:r>
          </a:p>
          <a:p>
            <a:pPr marL="514350" indent="-514350">
              <a:buFont typeface="+mj-lt"/>
              <a:buAutoNum type="arabicPeriod"/>
            </a:pPr>
            <a:r>
              <a:rPr lang="en-US" b="1" dirty="0"/>
              <a:t>Line up colleagues and others to read your drafts</a:t>
            </a:r>
          </a:p>
          <a:p>
            <a:pPr marL="514350" indent="-514350">
              <a:buFont typeface="+mj-lt"/>
              <a:buAutoNum type="arabicPeriod"/>
            </a:pPr>
            <a:r>
              <a:rPr lang="en-US" b="1" dirty="0"/>
              <a:t>Schedule your proposal writing time</a:t>
            </a:r>
          </a:p>
          <a:p>
            <a:endParaRPr lang="en-US" dirty="0"/>
          </a:p>
        </p:txBody>
      </p:sp>
      <p:sp>
        <p:nvSpPr>
          <p:cNvPr id="4" name="Oval 3"/>
          <p:cNvSpPr/>
          <p:nvPr/>
        </p:nvSpPr>
        <p:spPr>
          <a:xfrm>
            <a:off x="1295402" y="3138055"/>
            <a:ext cx="6466607" cy="353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9542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Getting to Know your Funding </a:t>
            </a:r>
            <a:r>
              <a:rPr lang="en-US" b="1" dirty="0"/>
              <a:t>A</a:t>
            </a:r>
            <a:r>
              <a:rPr lang="en-US" b="1" dirty="0" smtClean="0"/>
              <a:t>gency</a:t>
            </a:r>
            <a:endParaRPr lang="en-US" b="1" dirty="0"/>
          </a:p>
        </p:txBody>
      </p:sp>
      <p:sp>
        <p:nvSpPr>
          <p:cNvPr id="3" name="Content Placeholder 2"/>
          <p:cNvSpPr>
            <a:spLocks noGrp="1"/>
          </p:cNvSpPr>
          <p:nvPr>
            <p:ph idx="1"/>
          </p:nvPr>
        </p:nvSpPr>
        <p:spPr/>
        <p:txBody>
          <a:bodyPr/>
          <a:lstStyle/>
          <a:p>
            <a:r>
              <a:rPr lang="en-US" dirty="0" smtClean="0"/>
              <a:t>From where do they get their funds?</a:t>
            </a:r>
          </a:p>
          <a:p>
            <a:r>
              <a:rPr lang="en-US" dirty="0" smtClean="0"/>
              <a:t>What is the mission of the organization?</a:t>
            </a:r>
          </a:p>
          <a:p>
            <a:r>
              <a:rPr lang="en-US" dirty="0" smtClean="0"/>
              <a:t>What is the structure of the organization?</a:t>
            </a:r>
          </a:p>
          <a:p>
            <a:r>
              <a:rPr lang="en-US" dirty="0" smtClean="0"/>
              <a:t>Who staffs the organization?</a:t>
            </a:r>
          </a:p>
          <a:p>
            <a:r>
              <a:rPr lang="en-US" dirty="0" smtClean="0"/>
              <a:t>Who reviews the proposals?</a:t>
            </a:r>
            <a:endParaRPr lang="en-US" dirty="0"/>
          </a:p>
        </p:txBody>
      </p:sp>
    </p:spTree>
    <p:extLst>
      <p:ext uri="{BB962C8B-B14F-4D97-AF65-F5344CB8AC3E}">
        <p14:creationId xmlns:p14="http://schemas.microsoft.com/office/powerpoint/2010/main" val="21297062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Getting to </a:t>
            </a:r>
            <a:r>
              <a:rPr lang="en-US" b="1" dirty="0" smtClean="0"/>
              <a:t>Know </a:t>
            </a:r>
            <a:r>
              <a:rPr lang="en-US" b="1" dirty="0"/>
              <a:t>your </a:t>
            </a:r>
            <a:r>
              <a:rPr lang="en-US" b="1" dirty="0" smtClean="0"/>
              <a:t>Funding </a:t>
            </a:r>
            <a:r>
              <a:rPr lang="en-US" b="1" dirty="0"/>
              <a:t>A</a:t>
            </a:r>
            <a:r>
              <a:rPr lang="en-US" b="1" dirty="0" smtClean="0"/>
              <a:t>gency</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Federal: Basic Research vs. Mission-Centric Agencies</a:t>
            </a:r>
          </a:p>
          <a:p>
            <a:pPr lvl="1"/>
            <a:r>
              <a:rPr lang="en-US" dirty="0" smtClean="0"/>
              <a:t>Basic Research Funding Agencies:</a:t>
            </a:r>
          </a:p>
          <a:p>
            <a:pPr lvl="2"/>
            <a:r>
              <a:rPr lang="en-US" dirty="0" smtClean="0"/>
              <a:t>Agencies with broad or general goals.</a:t>
            </a:r>
          </a:p>
          <a:p>
            <a:pPr lvl="2"/>
            <a:r>
              <a:rPr lang="en-US" dirty="0" smtClean="0"/>
              <a:t>Goals are relatively stable over time.</a:t>
            </a:r>
          </a:p>
          <a:p>
            <a:pPr lvl="2"/>
            <a:r>
              <a:rPr lang="en-US" dirty="0" smtClean="0"/>
              <a:t>Funding is less subject to political changes.</a:t>
            </a:r>
          </a:p>
          <a:p>
            <a:pPr lvl="1"/>
            <a:r>
              <a:rPr lang="en-US" dirty="0" smtClean="0"/>
              <a:t>Mission-Centric Agencies:</a:t>
            </a:r>
          </a:p>
          <a:p>
            <a:pPr lvl="2"/>
            <a:r>
              <a:rPr lang="en-US" dirty="0" smtClean="0"/>
              <a:t>Research foci can change rapidly.</a:t>
            </a:r>
          </a:p>
          <a:p>
            <a:pPr lvl="2"/>
            <a:r>
              <a:rPr lang="en-US" dirty="0" smtClean="0"/>
              <a:t>Goal can and do change due to political climate.</a:t>
            </a:r>
          </a:p>
          <a:p>
            <a:pPr lvl="2"/>
            <a:r>
              <a:rPr lang="en-US" dirty="0" smtClean="0"/>
              <a:t>Funding is less stable and shifts due to political climate.</a:t>
            </a:r>
            <a:endParaRPr lang="en-US" dirty="0"/>
          </a:p>
        </p:txBody>
      </p:sp>
    </p:spTree>
    <p:extLst>
      <p:ext uri="{BB962C8B-B14F-4D97-AF65-F5344CB8AC3E}">
        <p14:creationId xmlns:p14="http://schemas.microsoft.com/office/powerpoint/2010/main" val="13225680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b="1" dirty="0" smtClean="0"/>
              <a:t>Amy K. Lindner </a:t>
            </a:r>
            <a:br>
              <a:rPr lang="en-US" sz="2400" b="1" dirty="0" smtClean="0"/>
            </a:br>
            <a:r>
              <a:rPr lang="en-US" sz="2400" b="1" dirty="0" smtClean="0"/>
              <a:t>Executive Director, Government, Corporate, and Foundation Relations</a:t>
            </a:r>
            <a:br>
              <a:rPr lang="en-US" sz="2400" b="1" dirty="0" smtClean="0"/>
            </a:br>
            <a:r>
              <a:rPr lang="en-US" sz="2400" b="1" dirty="0" smtClean="0"/>
              <a:t>Utica College</a:t>
            </a:r>
            <a:endParaRPr lang="en-US" sz="2400" b="1" dirty="0"/>
          </a:p>
        </p:txBody>
      </p:sp>
      <p:sp>
        <p:nvSpPr>
          <p:cNvPr id="5" name="Content Placeholder 4"/>
          <p:cNvSpPr>
            <a:spLocks noGrp="1"/>
          </p:cNvSpPr>
          <p:nvPr>
            <p:ph idx="1"/>
          </p:nvPr>
        </p:nvSpPr>
        <p:spPr/>
        <p:txBody>
          <a:bodyPr/>
          <a:lstStyle/>
          <a:p>
            <a:r>
              <a:rPr lang="en-US" dirty="0" smtClean="0"/>
              <a:t>Background in Social Work and Public Administration with a focus on Non-profit Administration</a:t>
            </a:r>
          </a:p>
          <a:p>
            <a:r>
              <a:rPr lang="en-US" dirty="0" smtClean="0"/>
              <a:t>Research Associates – Before and After School Programs in Rural School Districts, Funding Directories, Grants Workshops</a:t>
            </a:r>
          </a:p>
          <a:p>
            <a:r>
              <a:rPr lang="en-US" dirty="0" smtClean="0"/>
              <a:t>Hamilton College – Sponsored Research and Institutional Grants</a:t>
            </a:r>
          </a:p>
          <a:p>
            <a:pPr lvl="1"/>
            <a:r>
              <a:rPr lang="en-US" dirty="0" smtClean="0"/>
              <a:t>NSF, NIH, NEH, NIST, DoD, </a:t>
            </a:r>
            <a:r>
              <a:rPr lang="en-US" dirty="0" err="1" smtClean="0"/>
              <a:t>DoEd</a:t>
            </a:r>
            <a:r>
              <a:rPr lang="en-US" dirty="0" smtClean="0"/>
              <a:t>, EPA, ACLS, </a:t>
            </a:r>
            <a:r>
              <a:rPr lang="en-US" dirty="0" err="1" smtClean="0"/>
              <a:t>Guggenhiem</a:t>
            </a:r>
            <a:r>
              <a:rPr lang="en-US" dirty="0" smtClean="0"/>
              <a:t>, </a:t>
            </a:r>
            <a:r>
              <a:rPr lang="en-US" dirty="0" smtClean="0">
                <a:solidFill>
                  <a:schemeClr val="tx1"/>
                </a:solidFill>
              </a:rPr>
              <a:t>Fulbright…</a:t>
            </a:r>
          </a:p>
          <a:p>
            <a:r>
              <a:rPr lang="en-US" dirty="0" smtClean="0"/>
              <a:t>Utica College – Sponsored Research and Institutional Grants</a:t>
            </a:r>
            <a:endParaRPr lang="en-US" dirty="0"/>
          </a:p>
        </p:txBody>
      </p:sp>
    </p:spTree>
    <p:extLst>
      <p:ext uri="{BB962C8B-B14F-4D97-AF65-F5344CB8AC3E}">
        <p14:creationId xmlns:p14="http://schemas.microsoft.com/office/powerpoint/2010/main" val="20861333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Getting to Know your Funding Agency</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Foundations</a:t>
            </a:r>
          </a:p>
          <a:p>
            <a:r>
              <a:rPr lang="en-US" dirty="0" smtClean="0"/>
              <a:t>Can </a:t>
            </a:r>
            <a:r>
              <a:rPr lang="en-US" dirty="0"/>
              <a:t>be large and similar to federal </a:t>
            </a:r>
            <a:r>
              <a:rPr lang="en-US" dirty="0" smtClean="0"/>
              <a:t>agencies. </a:t>
            </a:r>
            <a:endParaRPr lang="en-US" dirty="0"/>
          </a:p>
          <a:p>
            <a:r>
              <a:rPr lang="en-US" dirty="0"/>
              <a:t>Can be small and </a:t>
            </a:r>
            <a:r>
              <a:rPr lang="en-US" dirty="0" smtClean="0"/>
              <a:t>quirky.</a:t>
            </a:r>
            <a:endParaRPr lang="en-US" dirty="0"/>
          </a:p>
          <a:p>
            <a:r>
              <a:rPr lang="en-US" dirty="0"/>
              <a:t>Tend to have very focused </a:t>
            </a:r>
            <a:r>
              <a:rPr lang="en-US" dirty="0" smtClean="0"/>
              <a:t>priorities, but those priorities can and do change depending on the CEO or Board.</a:t>
            </a:r>
          </a:p>
          <a:p>
            <a:r>
              <a:rPr lang="en-US" dirty="0" smtClean="0"/>
              <a:t>Often relies on program officer review only.</a:t>
            </a:r>
            <a:endParaRPr lang="en-US" dirty="0"/>
          </a:p>
          <a:p>
            <a:r>
              <a:rPr lang="en-US" dirty="0"/>
              <a:t>Do your </a:t>
            </a:r>
            <a:r>
              <a:rPr lang="en-US" dirty="0" smtClean="0"/>
              <a:t>homework:</a:t>
            </a:r>
            <a:endParaRPr lang="en-US" dirty="0"/>
          </a:p>
          <a:p>
            <a:pPr lvl="1"/>
            <a:r>
              <a:rPr lang="en-US" dirty="0" smtClean="0"/>
              <a:t>Carefully read their website.</a:t>
            </a:r>
            <a:endParaRPr lang="en-US" dirty="0"/>
          </a:p>
          <a:p>
            <a:pPr lvl="1"/>
            <a:r>
              <a:rPr lang="en-US" dirty="0"/>
              <a:t>What and who has been funded?</a:t>
            </a:r>
          </a:p>
          <a:p>
            <a:pPr lvl="1"/>
            <a:r>
              <a:rPr lang="en-US" dirty="0" smtClean="0"/>
              <a:t>Track down the 990 on the Foundation Center or </a:t>
            </a:r>
            <a:r>
              <a:rPr lang="en-US" dirty="0" err="1" smtClean="0"/>
              <a:t>Guidestar</a:t>
            </a:r>
            <a:r>
              <a:rPr lang="en-US" dirty="0" smtClean="0"/>
              <a:t> website.</a:t>
            </a:r>
            <a:endParaRPr lang="en-US" dirty="0"/>
          </a:p>
          <a:p>
            <a:pPr lvl="1"/>
            <a:r>
              <a:rPr lang="en-US" dirty="0"/>
              <a:t>Try to talk to the Program </a:t>
            </a:r>
            <a:r>
              <a:rPr lang="en-US" dirty="0" smtClean="0"/>
              <a:t>Officer.</a:t>
            </a:r>
            <a:endParaRPr lang="en-US" dirty="0"/>
          </a:p>
        </p:txBody>
      </p:sp>
    </p:spTree>
    <p:extLst>
      <p:ext uri="{BB962C8B-B14F-4D97-AF65-F5344CB8AC3E}">
        <p14:creationId xmlns:p14="http://schemas.microsoft.com/office/powerpoint/2010/main" val="40131199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Getting to Know your Funding Agency</a:t>
            </a:r>
          </a:p>
        </p:txBody>
      </p:sp>
      <p:sp>
        <p:nvSpPr>
          <p:cNvPr id="3" name="Content Placeholder 2"/>
          <p:cNvSpPr>
            <a:spLocks noGrp="1"/>
          </p:cNvSpPr>
          <p:nvPr>
            <p:ph idx="1"/>
          </p:nvPr>
        </p:nvSpPr>
        <p:spPr/>
        <p:txBody>
          <a:bodyPr>
            <a:normAutofit lnSpcReduction="10000"/>
          </a:bodyPr>
          <a:lstStyle/>
          <a:p>
            <a:pPr marL="0" indent="0">
              <a:buNone/>
            </a:pPr>
            <a:r>
              <a:rPr lang="en-US" b="1" dirty="0" smtClean="0"/>
              <a:t>Professional Societies/Associations</a:t>
            </a:r>
          </a:p>
          <a:p>
            <a:r>
              <a:rPr lang="en-US" dirty="0" smtClean="0"/>
              <a:t>Typically </a:t>
            </a:r>
            <a:r>
              <a:rPr lang="en-US" dirty="0"/>
              <a:t>smaller amounts of </a:t>
            </a:r>
            <a:r>
              <a:rPr lang="en-US" dirty="0" smtClean="0"/>
              <a:t>money.</a:t>
            </a:r>
            <a:endParaRPr lang="en-US" dirty="0"/>
          </a:p>
          <a:p>
            <a:r>
              <a:rPr lang="en-US" dirty="0"/>
              <a:t>Focused on advancing the </a:t>
            </a:r>
            <a:r>
              <a:rPr lang="en-US" dirty="0" smtClean="0"/>
              <a:t>discipline.</a:t>
            </a:r>
            <a:endParaRPr lang="en-US" dirty="0"/>
          </a:p>
          <a:p>
            <a:r>
              <a:rPr lang="en-US" dirty="0"/>
              <a:t>Often provide developmental grants (Dissertation fellowships, early career fellowships, etc</a:t>
            </a:r>
            <a:r>
              <a:rPr lang="en-US" dirty="0" smtClean="0"/>
              <a:t>.).</a:t>
            </a:r>
            <a:endParaRPr lang="en-US" dirty="0"/>
          </a:p>
          <a:p>
            <a:r>
              <a:rPr lang="en-US" b="1" dirty="0">
                <a:solidFill>
                  <a:srgbClr val="5D8761"/>
                </a:solidFill>
              </a:rPr>
              <a:t>Examples: </a:t>
            </a:r>
            <a:r>
              <a:rPr lang="en-US" dirty="0"/>
              <a:t>American Council of Learned Societies, American Chemical Society, </a:t>
            </a:r>
            <a:r>
              <a:rPr lang="en-US" dirty="0" smtClean="0"/>
              <a:t>American Association of University Women.</a:t>
            </a:r>
            <a:endParaRPr lang="en-US" dirty="0"/>
          </a:p>
          <a:p>
            <a:endParaRPr lang="en-US" dirty="0"/>
          </a:p>
        </p:txBody>
      </p:sp>
    </p:spTree>
    <p:extLst>
      <p:ext uri="{BB962C8B-B14F-4D97-AF65-F5344CB8AC3E}">
        <p14:creationId xmlns:p14="http://schemas.microsoft.com/office/powerpoint/2010/main" val="40957494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Getting to Know your Funding Agency</a:t>
            </a:r>
          </a:p>
        </p:txBody>
      </p:sp>
      <p:sp>
        <p:nvSpPr>
          <p:cNvPr id="3" name="Content Placeholder 2"/>
          <p:cNvSpPr>
            <a:spLocks noGrp="1"/>
          </p:cNvSpPr>
          <p:nvPr>
            <p:ph idx="1"/>
          </p:nvPr>
        </p:nvSpPr>
        <p:spPr/>
        <p:txBody>
          <a:bodyPr/>
          <a:lstStyle/>
          <a:p>
            <a:r>
              <a:rPr lang="en-US" sz="3200" b="1" dirty="0"/>
              <a:t>Museums, Collections, </a:t>
            </a:r>
            <a:r>
              <a:rPr lang="en-US" sz="3200" b="1" dirty="0" smtClean="0"/>
              <a:t>Libraries</a:t>
            </a:r>
          </a:p>
          <a:p>
            <a:pPr lvl="1"/>
            <a:r>
              <a:rPr lang="en-US" sz="2800" dirty="0"/>
              <a:t>Provide funding to use their collections</a:t>
            </a:r>
          </a:p>
          <a:p>
            <a:pPr lvl="1"/>
            <a:r>
              <a:rPr lang="en-US" sz="2800" dirty="0"/>
              <a:t>Fellowships</a:t>
            </a:r>
          </a:p>
          <a:p>
            <a:pPr lvl="1"/>
            <a:r>
              <a:rPr lang="en-US" sz="2800" dirty="0"/>
              <a:t>Travel grants</a:t>
            </a:r>
          </a:p>
          <a:p>
            <a:pPr lvl="1"/>
            <a:endParaRPr lang="en-US" dirty="0"/>
          </a:p>
        </p:txBody>
      </p:sp>
    </p:spTree>
    <p:extLst>
      <p:ext uri="{BB962C8B-B14F-4D97-AF65-F5344CB8AC3E}">
        <p14:creationId xmlns:p14="http://schemas.microsoft.com/office/powerpoint/2010/main" val="26854208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10 </a:t>
            </a:r>
            <a:r>
              <a:rPr lang="en-US" b="1" dirty="0"/>
              <a:t>Minute Exercise</a:t>
            </a:r>
          </a:p>
        </p:txBody>
      </p:sp>
      <p:sp>
        <p:nvSpPr>
          <p:cNvPr id="3" name="Content Placeholder 2"/>
          <p:cNvSpPr>
            <a:spLocks noGrp="1"/>
          </p:cNvSpPr>
          <p:nvPr>
            <p:ph idx="1"/>
          </p:nvPr>
        </p:nvSpPr>
        <p:spPr/>
        <p:txBody>
          <a:bodyPr>
            <a:normAutofit fontScale="85000" lnSpcReduction="10000"/>
          </a:bodyPr>
          <a:lstStyle/>
          <a:p>
            <a:r>
              <a:rPr lang="en-US" dirty="0"/>
              <a:t>Find your </a:t>
            </a:r>
            <a:r>
              <a:rPr lang="en-US" dirty="0" smtClean="0"/>
              <a:t>program using </a:t>
            </a:r>
            <a:r>
              <a:rPr lang="en-US" dirty="0"/>
              <a:t>the funder’s </a:t>
            </a:r>
            <a:r>
              <a:rPr lang="en-US" dirty="0" smtClean="0"/>
              <a:t>website.</a:t>
            </a:r>
            <a:endParaRPr lang="en-US" dirty="0"/>
          </a:p>
          <a:p>
            <a:r>
              <a:rPr lang="en-US" dirty="0"/>
              <a:t>Identify your program officer/director(s</a:t>
            </a:r>
            <a:r>
              <a:rPr lang="en-US" dirty="0" smtClean="0"/>
              <a:t>).</a:t>
            </a:r>
          </a:p>
          <a:p>
            <a:r>
              <a:rPr lang="en-US" dirty="0" smtClean="0"/>
              <a:t>When is the proposal due? How are you to submit the proposal?</a:t>
            </a:r>
          </a:p>
          <a:p>
            <a:r>
              <a:rPr lang="en-US" dirty="0" smtClean="0"/>
              <a:t>Are there budgetary limitations? If yes, what are they? For how long are the awards made?</a:t>
            </a:r>
          </a:p>
          <a:p>
            <a:r>
              <a:rPr lang="en-US" dirty="0" smtClean="0"/>
              <a:t>Can you figure out who will be reviewing your proposal (internal reviewer vs external reviewer)?</a:t>
            </a:r>
            <a:endParaRPr lang="en-US" dirty="0"/>
          </a:p>
          <a:p>
            <a:r>
              <a:rPr lang="en-US" dirty="0"/>
              <a:t>Check the awards database: what projects have been funded in recent years? </a:t>
            </a:r>
            <a:r>
              <a:rPr lang="en-US" dirty="0" smtClean="0"/>
              <a:t>For how much? Did you find any projects similar to yours? If yes, identify how your project is different.</a:t>
            </a:r>
            <a:endParaRPr lang="en-US" dirty="0"/>
          </a:p>
        </p:txBody>
      </p:sp>
      <p:pic>
        <p:nvPicPr>
          <p:cNvPr id="4" name="Picture 2" descr="Image result for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434" y="826076"/>
            <a:ext cx="1880755" cy="145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5906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Criteria</a:t>
            </a:r>
            <a:endParaRPr lang="en-US" b="1" dirty="0"/>
          </a:p>
        </p:txBody>
      </p:sp>
      <p:sp>
        <p:nvSpPr>
          <p:cNvPr id="3" name="Content Placeholder 2"/>
          <p:cNvSpPr>
            <a:spLocks noGrp="1"/>
          </p:cNvSpPr>
          <p:nvPr>
            <p:ph idx="1"/>
          </p:nvPr>
        </p:nvSpPr>
        <p:spPr/>
        <p:txBody>
          <a:bodyPr/>
          <a:lstStyle/>
          <a:p>
            <a:r>
              <a:rPr lang="en-US" dirty="0" smtClean="0"/>
              <a:t>Every program has criteria which are used to evaluate the proposal.</a:t>
            </a:r>
          </a:p>
          <a:p>
            <a:r>
              <a:rPr lang="en-US" dirty="0" smtClean="0"/>
              <a:t>Some programs are very explicit, while others are less so. </a:t>
            </a:r>
          </a:p>
          <a:p>
            <a:r>
              <a:rPr lang="en-US" dirty="0" smtClean="0"/>
              <a:t>Successful proposals speak to both the mission and goals of the funding agency as well as the program-specific review criteria. </a:t>
            </a:r>
          </a:p>
        </p:txBody>
      </p:sp>
    </p:spTree>
    <p:extLst>
      <p:ext uri="{BB962C8B-B14F-4D97-AF65-F5344CB8AC3E}">
        <p14:creationId xmlns:p14="http://schemas.microsoft.com/office/powerpoint/2010/main" val="2011719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Criteria</a:t>
            </a:r>
            <a:endParaRPr lang="en-US" b="1" dirty="0"/>
          </a:p>
        </p:txBody>
      </p:sp>
      <p:sp>
        <p:nvSpPr>
          <p:cNvPr id="3" name="Content Placeholder 2"/>
          <p:cNvSpPr>
            <a:spLocks noGrp="1"/>
          </p:cNvSpPr>
          <p:nvPr>
            <p:ph idx="1"/>
          </p:nvPr>
        </p:nvSpPr>
        <p:spPr/>
        <p:txBody>
          <a:bodyPr/>
          <a:lstStyle/>
          <a:p>
            <a:r>
              <a:rPr lang="en-US" b="1" dirty="0"/>
              <a:t>Most important part of solicitation!</a:t>
            </a:r>
          </a:p>
          <a:p>
            <a:r>
              <a:rPr lang="en-US" dirty="0"/>
              <a:t>Plan how you will meet each review </a:t>
            </a:r>
            <a:r>
              <a:rPr lang="en-US" dirty="0" smtClean="0"/>
              <a:t>criteria.</a:t>
            </a:r>
            <a:endParaRPr lang="en-US" dirty="0"/>
          </a:p>
          <a:p>
            <a:r>
              <a:rPr lang="en-US" dirty="0"/>
              <a:t>Structure your proposal outline to reflect review </a:t>
            </a:r>
            <a:r>
              <a:rPr lang="en-US" dirty="0" smtClean="0"/>
              <a:t>criteria.</a:t>
            </a:r>
            <a:endParaRPr lang="en-US" dirty="0"/>
          </a:p>
          <a:p>
            <a:r>
              <a:rPr lang="en-US" b="1" u="sng" dirty="0"/>
              <a:t>If you are weak in an area, plan how you will address </a:t>
            </a:r>
            <a:r>
              <a:rPr lang="en-US" b="1" u="sng" dirty="0" smtClean="0"/>
              <a:t>your weaknesses</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24550221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Review Criteria: Unspoken Expectations</a:t>
            </a:r>
            <a:endParaRPr lang="en-US" b="1" dirty="0"/>
          </a:p>
        </p:txBody>
      </p:sp>
      <p:sp>
        <p:nvSpPr>
          <p:cNvPr id="4" name="Content Placeholder 3"/>
          <p:cNvSpPr>
            <a:spLocks noGrp="1"/>
          </p:cNvSpPr>
          <p:nvPr>
            <p:ph idx="1"/>
          </p:nvPr>
        </p:nvSpPr>
        <p:spPr/>
        <p:txBody>
          <a:bodyPr>
            <a:normAutofit fontScale="70000" lnSpcReduction="20000"/>
          </a:bodyPr>
          <a:lstStyle/>
          <a:p>
            <a:r>
              <a:rPr lang="en-US" dirty="0"/>
              <a:t>Qualifications and experience of PI(s</a:t>
            </a:r>
            <a:r>
              <a:rPr lang="en-US" dirty="0" smtClean="0"/>
              <a:t>):</a:t>
            </a:r>
          </a:p>
          <a:p>
            <a:pPr lvl="1"/>
            <a:r>
              <a:rPr lang="en-US" dirty="0" smtClean="0"/>
              <a:t>Why are you the right person to complete this project?</a:t>
            </a:r>
          </a:p>
          <a:p>
            <a:pPr lvl="1"/>
            <a:r>
              <a:rPr lang="en-US" dirty="0" smtClean="0"/>
              <a:t>Composition of your research team: who adds what to the project?</a:t>
            </a:r>
          </a:p>
          <a:p>
            <a:pPr lvl="1"/>
            <a:r>
              <a:rPr lang="en-US" dirty="0" smtClean="0"/>
              <a:t>How does this fit into your research and educational agendas?</a:t>
            </a:r>
            <a:endParaRPr lang="en-US" dirty="0"/>
          </a:p>
          <a:p>
            <a:r>
              <a:rPr lang="en-US" dirty="0"/>
              <a:t>Infrastructure provided by PI’s </a:t>
            </a:r>
            <a:r>
              <a:rPr lang="en-US" dirty="0" smtClean="0"/>
              <a:t>institution:</a:t>
            </a:r>
          </a:p>
          <a:p>
            <a:pPr lvl="1"/>
            <a:r>
              <a:rPr lang="en-US" dirty="0" smtClean="0"/>
              <a:t>Are you provided the time to carry out the project?</a:t>
            </a:r>
          </a:p>
          <a:p>
            <a:pPr lvl="1"/>
            <a:r>
              <a:rPr lang="en-US" dirty="0" smtClean="0"/>
              <a:t>Do you have the facilities and resources at your disposal to complete the project?</a:t>
            </a:r>
          </a:p>
          <a:p>
            <a:pPr lvl="1"/>
            <a:r>
              <a:rPr lang="en-US" dirty="0" smtClean="0"/>
              <a:t>If applicable: How does this fit the educational priorities of the institution?</a:t>
            </a:r>
            <a:endParaRPr lang="en-US" dirty="0"/>
          </a:p>
          <a:p>
            <a:r>
              <a:rPr lang="en-US" dirty="0"/>
              <a:t>Preliminary </a:t>
            </a:r>
            <a:r>
              <a:rPr lang="en-US" dirty="0" smtClean="0"/>
              <a:t>data.</a:t>
            </a:r>
          </a:p>
          <a:p>
            <a:r>
              <a:rPr lang="en-US" dirty="0" smtClean="0"/>
              <a:t>Evidence of success or ability to complete projects.</a:t>
            </a:r>
            <a:endParaRPr lang="en-US" dirty="0"/>
          </a:p>
          <a:p>
            <a:endParaRPr lang="en-US" dirty="0"/>
          </a:p>
        </p:txBody>
      </p:sp>
    </p:spTree>
    <p:extLst>
      <p:ext uri="{BB962C8B-B14F-4D97-AF65-F5344CB8AC3E}">
        <p14:creationId xmlns:p14="http://schemas.microsoft.com/office/powerpoint/2010/main" val="42058902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Review Criteria: Example</a:t>
            </a:r>
            <a:br>
              <a:rPr lang="en-US" b="1" dirty="0" smtClean="0"/>
            </a:br>
            <a:r>
              <a:rPr lang="en-US" b="1" dirty="0" smtClean="0"/>
              <a:t>NEH Mission</a:t>
            </a:r>
            <a:endParaRPr lang="en-US" b="1" dirty="0"/>
          </a:p>
        </p:txBody>
      </p:sp>
      <p:sp>
        <p:nvSpPr>
          <p:cNvPr id="3" name="Content Placeholder 2"/>
          <p:cNvSpPr>
            <a:spLocks noGrp="1"/>
          </p:cNvSpPr>
          <p:nvPr>
            <p:ph idx="1"/>
          </p:nvPr>
        </p:nvSpPr>
        <p:spPr/>
        <p:txBody>
          <a:bodyPr>
            <a:normAutofit/>
          </a:bodyPr>
          <a:lstStyle/>
          <a:p>
            <a:pPr marL="0" indent="0" algn="ctr">
              <a:buNone/>
            </a:pPr>
            <a:r>
              <a:rPr lang="en-US" sz="3200" dirty="0"/>
              <a:t>Because democracy demands wisdom, NEH serves and strengthens our republic by </a:t>
            </a:r>
            <a:r>
              <a:rPr lang="en-US" sz="3200" u="sng" dirty="0"/>
              <a:t>promoting excellence in the humanities</a:t>
            </a:r>
            <a:r>
              <a:rPr lang="en-US" sz="3200" dirty="0"/>
              <a:t> and </a:t>
            </a:r>
            <a:r>
              <a:rPr lang="en-US" sz="3200" u="sng" dirty="0"/>
              <a:t>conveying the lessons of history</a:t>
            </a:r>
            <a:r>
              <a:rPr lang="en-US" sz="3200" dirty="0"/>
              <a:t> to all Americans. The Endowment accomplishes this mission by awarding grants for top-rated proposals examined by panels of </a:t>
            </a:r>
            <a:r>
              <a:rPr lang="en-US" sz="3200" u="sng" dirty="0"/>
              <a:t>independent, external reviewers</a:t>
            </a:r>
            <a:r>
              <a:rPr lang="en-US" sz="3200" dirty="0"/>
              <a:t>.</a:t>
            </a:r>
          </a:p>
        </p:txBody>
      </p:sp>
    </p:spTree>
    <p:extLst>
      <p:ext uri="{BB962C8B-B14F-4D97-AF65-F5344CB8AC3E}">
        <p14:creationId xmlns:p14="http://schemas.microsoft.com/office/powerpoint/2010/main" val="11180126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Review Criteria: Example</a:t>
            </a:r>
            <a:br>
              <a:rPr lang="en-US" b="1" dirty="0" smtClean="0"/>
            </a:br>
            <a:r>
              <a:rPr lang="en-US" b="1" dirty="0" smtClean="0"/>
              <a:t>NEH – “What we do.”</a:t>
            </a:r>
            <a:endParaRPr lang="en-US" b="1" dirty="0"/>
          </a:p>
        </p:txBody>
      </p:sp>
      <p:sp>
        <p:nvSpPr>
          <p:cNvPr id="3" name="Content Placeholder 2"/>
          <p:cNvSpPr>
            <a:spLocks noGrp="1"/>
          </p:cNvSpPr>
          <p:nvPr>
            <p:ph idx="1"/>
          </p:nvPr>
        </p:nvSpPr>
        <p:spPr/>
        <p:txBody>
          <a:bodyPr>
            <a:normAutofit fontScale="70000" lnSpcReduction="20000"/>
          </a:bodyPr>
          <a:lstStyle/>
          <a:p>
            <a:r>
              <a:rPr lang="en-US" dirty="0"/>
              <a:t>BRING THE HUMANITIES TO ALL AMERICANS</a:t>
            </a:r>
            <a:r>
              <a:rPr lang="en-US" dirty="0" smtClean="0"/>
              <a:t>.</a:t>
            </a:r>
          </a:p>
          <a:p>
            <a:r>
              <a:rPr lang="en-US" dirty="0"/>
              <a:t>PRESERVE OUR FOUNDING DOCUMENTS</a:t>
            </a:r>
            <a:r>
              <a:rPr lang="en-US" dirty="0" smtClean="0"/>
              <a:t>.</a:t>
            </a:r>
          </a:p>
          <a:p>
            <a:r>
              <a:rPr lang="en-US" dirty="0"/>
              <a:t>PROMOTE AMERICAN HISTORY</a:t>
            </a:r>
            <a:r>
              <a:rPr lang="en-US" dirty="0" smtClean="0"/>
              <a:t>.</a:t>
            </a:r>
          </a:p>
          <a:p>
            <a:r>
              <a:rPr lang="en-US" dirty="0"/>
              <a:t>SPARK INNOVATION AND RESEARCH. </a:t>
            </a:r>
            <a:endParaRPr lang="en-US" dirty="0" smtClean="0"/>
          </a:p>
          <a:p>
            <a:r>
              <a:rPr lang="en-US" dirty="0"/>
              <a:t>STRENGTHEN LOCAL COMMUNITIES. </a:t>
            </a:r>
            <a:endParaRPr lang="en-US" dirty="0" smtClean="0"/>
          </a:p>
          <a:p>
            <a:r>
              <a:rPr lang="en-US" dirty="0"/>
              <a:t>FOSTER BETTER TEACHING</a:t>
            </a:r>
            <a:r>
              <a:rPr lang="en-US" dirty="0" smtClean="0"/>
              <a:t>.</a:t>
            </a:r>
          </a:p>
          <a:p>
            <a:r>
              <a:rPr lang="en-US" dirty="0"/>
              <a:t>LEVERAGE PRIVATE GIVING. </a:t>
            </a:r>
            <a:endParaRPr lang="en-US" dirty="0" smtClean="0"/>
          </a:p>
          <a:p>
            <a:r>
              <a:rPr lang="en-US" dirty="0"/>
              <a:t>STIMULATE LOCAL ECONOMIES</a:t>
            </a:r>
            <a:r>
              <a:rPr lang="en-US" dirty="0" smtClean="0"/>
              <a:t>.</a:t>
            </a:r>
          </a:p>
          <a:p>
            <a:r>
              <a:rPr lang="en-US" dirty="0"/>
              <a:t>DISCOVER IMPORTANT THINGS. </a:t>
            </a:r>
            <a:endParaRPr lang="en-US" dirty="0" smtClean="0"/>
          </a:p>
          <a:p>
            <a:r>
              <a:rPr lang="en-US" dirty="0"/>
              <a:t>SMALL INVESTMENT FOR LARGE IMPACT. </a:t>
            </a:r>
          </a:p>
        </p:txBody>
      </p:sp>
    </p:spTree>
    <p:extLst>
      <p:ext uri="{BB962C8B-B14F-4D97-AF65-F5344CB8AC3E}">
        <p14:creationId xmlns:p14="http://schemas.microsoft.com/office/powerpoint/2010/main" val="10224493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Review Criteria: Example</a:t>
            </a:r>
            <a:br>
              <a:rPr lang="en-US" b="1" dirty="0" smtClean="0"/>
            </a:br>
            <a:r>
              <a:rPr lang="en-US" b="1" dirty="0" smtClean="0"/>
              <a:t>NEH Fellowships (2018)</a:t>
            </a:r>
            <a:endParaRPr lang="en-US" b="1" dirty="0"/>
          </a:p>
        </p:txBody>
      </p:sp>
      <p:pic>
        <p:nvPicPr>
          <p:cNvPr id="4" name="Picture 3"/>
          <p:cNvPicPr>
            <a:picLocks noChangeAspect="1"/>
          </p:cNvPicPr>
          <p:nvPr/>
        </p:nvPicPr>
        <p:blipFill>
          <a:blip r:embed="rId2"/>
          <a:stretch>
            <a:fillRect/>
          </a:stretch>
        </p:blipFill>
        <p:spPr>
          <a:xfrm>
            <a:off x="2562896" y="2462444"/>
            <a:ext cx="6692720" cy="3762818"/>
          </a:xfrm>
          <a:prstGeom prst="rect">
            <a:avLst/>
          </a:prstGeom>
        </p:spPr>
      </p:pic>
      <p:sp>
        <p:nvSpPr>
          <p:cNvPr id="6" name="Oval 5"/>
          <p:cNvSpPr/>
          <p:nvPr/>
        </p:nvSpPr>
        <p:spPr>
          <a:xfrm>
            <a:off x="2562896" y="3464417"/>
            <a:ext cx="5365368" cy="23954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4465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a:xfrm>
            <a:off x="1295401" y="2556932"/>
            <a:ext cx="9601196" cy="3573704"/>
          </a:xfrm>
        </p:spPr>
        <p:txBody>
          <a:bodyPr>
            <a:noAutofit/>
          </a:bodyPr>
          <a:lstStyle/>
          <a:p>
            <a:r>
              <a:rPr lang="en-US" sz="1600" b="1" dirty="0" smtClean="0">
                <a:solidFill>
                  <a:schemeClr val="tx1"/>
                </a:solidFill>
              </a:rPr>
              <a:t>Morning Session:</a:t>
            </a:r>
          </a:p>
          <a:p>
            <a:pPr lvl="1"/>
            <a:r>
              <a:rPr lang="en-US" sz="1600" dirty="0" smtClean="0">
                <a:solidFill>
                  <a:schemeClr val="tx1"/>
                </a:solidFill>
              </a:rPr>
              <a:t>Grant Readiness</a:t>
            </a:r>
          </a:p>
          <a:p>
            <a:pPr lvl="1"/>
            <a:r>
              <a:rPr lang="en-US" sz="1600" dirty="0" smtClean="0">
                <a:solidFill>
                  <a:schemeClr val="tx1"/>
                </a:solidFill>
              </a:rPr>
              <a:t>Getting to know your funding agency</a:t>
            </a:r>
          </a:p>
          <a:p>
            <a:pPr lvl="1"/>
            <a:r>
              <a:rPr lang="en-US" sz="1600" dirty="0" smtClean="0">
                <a:solidFill>
                  <a:schemeClr val="tx1"/>
                </a:solidFill>
              </a:rPr>
              <a:t>Planning your research project</a:t>
            </a:r>
          </a:p>
          <a:p>
            <a:r>
              <a:rPr lang="en-US" sz="1600" b="1" dirty="0" smtClean="0">
                <a:solidFill>
                  <a:schemeClr val="tx1"/>
                </a:solidFill>
              </a:rPr>
              <a:t>Working Lunch</a:t>
            </a:r>
            <a:r>
              <a:rPr lang="en-US" sz="1600" dirty="0" smtClean="0">
                <a:solidFill>
                  <a:schemeClr val="tx1"/>
                </a:solidFill>
              </a:rPr>
              <a:t>: </a:t>
            </a:r>
            <a:r>
              <a:rPr lang="en-US" sz="1600" dirty="0">
                <a:solidFill>
                  <a:schemeClr val="tx1"/>
                </a:solidFill>
              </a:rPr>
              <a:t>Grantsmanship </a:t>
            </a:r>
            <a:r>
              <a:rPr lang="en-US" sz="1600" dirty="0" smtClean="0">
                <a:solidFill>
                  <a:schemeClr val="tx1"/>
                </a:solidFill>
              </a:rPr>
              <a:t>101 and mock reviews</a:t>
            </a:r>
            <a:endParaRPr lang="en-US" sz="1600" dirty="0">
              <a:solidFill>
                <a:schemeClr val="tx1"/>
              </a:solidFill>
            </a:endParaRPr>
          </a:p>
          <a:p>
            <a:r>
              <a:rPr lang="en-US" sz="1600" b="1" dirty="0" smtClean="0">
                <a:solidFill>
                  <a:schemeClr val="tx1"/>
                </a:solidFill>
              </a:rPr>
              <a:t>Afternoon Session:</a:t>
            </a:r>
          </a:p>
          <a:p>
            <a:pPr lvl="1"/>
            <a:r>
              <a:rPr lang="en-US" sz="1600" dirty="0" smtClean="0">
                <a:solidFill>
                  <a:schemeClr val="tx1"/>
                </a:solidFill>
              </a:rPr>
              <a:t>Writing your proposal</a:t>
            </a:r>
            <a:endParaRPr lang="en-US" sz="1600" dirty="0">
              <a:solidFill>
                <a:schemeClr val="tx1"/>
              </a:solidFill>
            </a:endParaRPr>
          </a:p>
          <a:p>
            <a:pPr lvl="1"/>
            <a:r>
              <a:rPr lang="en-US" sz="1600" dirty="0" smtClean="0">
                <a:solidFill>
                  <a:schemeClr val="tx1"/>
                </a:solidFill>
              </a:rPr>
              <a:t>Understanding reviewer comments</a:t>
            </a:r>
          </a:p>
          <a:p>
            <a:pPr lvl="1"/>
            <a:r>
              <a:rPr lang="en-US" sz="1600" dirty="0" smtClean="0">
                <a:solidFill>
                  <a:schemeClr val="tx1"/>
                </a:solidFill>
              </a:rPr>
              <a:t>Deciding to resubmit</a:t>
            </a:r>
            <a:endParaRPr lang="en-US" sz="1600" dirty="0">
              <a:solidFill>
                <a:schemeClr val="tx1"/>
              </a:solidFill>
            </a:endParaRPr>
          </a:p>
        </p:txBody>
      </p:sp>
    </p:spTree>
    <p:extLst>
      <p:ext uri="{BB962C8B-B14F-4D97-AF65-F5344CB8AC3E}">
        <p14:creationId xmlns:p14="http://schemas.microsoft.com/office/powerpoint/2010/main" val="26315878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Review Criteria: Example</a:t>
            </a:r>
            <a:br>
              <a:rPr lang="en-US" b="1" dirty="0" smtClean="0"/>
            </a:br>
            <a:r>
              <a:rPr lang="en-US" b="1" dirty="0" smtClean="0"/>
              <a:t>ACLS Mission</a:t>
            </a:r>
            <a:endParaRPr lang="en-US" b="1" dirty="0"/>
          </a:p>
        </p:txBody>
      </p:sp>
      <p:sp>
        <p:nvSpPr>
          <p:cNvPr id="4" name="Content Placeholder 3"/>
          <p:cNvSpPr>
            <a:spLocks noGrp="1"/>
          </p:cNvSpPr>
          <p:nvPr>
            <p:ph idx="1"/>
          </p:nvPr>
        </p:nvSpPr>
        <p:spPr/>
        <p:txBody>
          <a:bodyPr>
            <a:noAutofit/>
          </a:bodyPr>
          <a:lstStyle/>
          <a:p>
            <a:pPr marL="0" indent="0" algn="ctr">
              <a:buNone/>
            </a:pPr>
            <a:r>
              <a:rPr lang="en-US" sz="3600" dirty="0"/>
              <a:t>The mission of the American Council of Learned Societies is "the advancement of humanistic studies in all fields of learning in the humanities and the social sciences and the maintenance and strengthening of relations among the national societies devoted to such studies."</a:t>
            </a:r>
          </a:p>
        </p:txBody>
      </p:sp>
    </p:spTree>
    <p:extLst>
      <p:ext uri="{BB962C8B-B14F-4D97-AF65-F5344CB8AC3E}">
        <p14:creationId xmlns:p14="http://schemas.microsoft.com/office/powerpoint/2010/main" val="4525163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Review Criteria: </a:t>
            </a:r>
            <a:r>
              <a:rPr lang="en-US" b="1" dirty="0" smtClean="0"/>
              <a:t>Example</a:t>
            </a:r>
            <a:br>
              <a:rPr lang="en-US" b="1" dirty="0" smtClean="0"/>
            </a:br>
            <a:r>
              <a:rPr lang="en-US" b="1" dirty="0" smtClean="0"/>
              <a:t>ACLS Digital Extension Grants</a:t>
            </a:r>
            <a:endParaRPr lang="en-US" b="1" dirty="0"/>
          </a:p>
        </p:txBody>
      </p:sp>
      <p:pic>
        <p:nvPicPr>
          <p:cNvPr id="5" name="Picture 4"/>
          <p:cNvPicPr>
            <a:picLocks noChangeAspect="1"/>
          </p:cNvPicPr>
          <p:nvPr/>
        </p:nvPicPr>
        <p:blipFill>
          <a:blip r:embed="rId2"/>
          <a:stretch>
            <a:fillRect/>
          </a:stretch>
        </p:blipFill>
        <p:spPr>
          <a:xfrm>
            <a:off x="2589144" y="2452255"/>
            <a:ext cx="7013712" cy="3771900"/>
          </a:xfrm>
          <a:prstGeom prst="rect">
            <a:avLst/>
          </a:prstGeom>
        </p:spPr>
      </p:pic>
      <p:sp>
        <p:nvSpPr>
          <p:cNvPr id="6" name="Oval 5"/>
          <p:cNvSpPr/>
          <p:nvPr/>
        </p:nvSpPr>
        <p:spPr>
          <a:xfrm>
            <a:off x="4452730" y="3485322"/>
            <a:ext cx="2875722" cy="16697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1172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Review Criteria: Example</a:t>
            </a:r>
            <a:br>
              <a:rPr lang="en-US" b="1" dirty="0" smtClean="0"/>
            </a:br>
            <a:r>
              <a:rPr lang="en-US" b="1" dirty="0" smtClean="0"/>
              <a:t>Stanford Humanities Center “About Us”</a:t>
            </a:r>
            <a:endParaRPr lang="en-US" b="1" dirty="0"/>
          </a:p>
        </p:txBody>
      </p:sp>
      <p:sp>
        <p:nvSpPr>
          <p:cNvPr id="3" name="Content Placeholder 2"/>
          <p:cNvSpPr>
            <a:spLocks noGrp="1"/>
          </p:cNvSpPr>
          <p:nvPr>
            <p:ph idx="1"/>
          </p:nvPr>
        </p:nvSpPr>
        <p:spPr/>
        <p:txBody>
          <a:bodyPr>
            <a:normAutofit/>
          </a:bodyPr>
          <a:lstStyle/>
          <a:p>
            <a:pPr marL="0" indent="0">
              <a:buNone/>
            </a:pPr>
            <a:r>
              <a:rPr lang="en-US" dirty="0"/>
              <a:t>The humanities provide us with tools for understanding our experience as human beings: to discover who we have been and to imagine the possibilities of who we might become. The Stanford Humanities Center is a world-renowned hub for advanced research, inspiring the work of innovative scholars and students at all stages in their academic careers. Each year the Center welcomes nearly 50 fellows and international visitors, hosts over 100 research workshops, and presents over 50 public events as part of an on-going project to investigate some of the most important questions facing humanity today.</a:t>
            </a:r>
          </a:p>
        </p:txBody>
      </p:sp>
    </p:spTree>
    <p:extLst>
      <p:ext uri="{BB962C8B-B14F-4D97-AF65-F5344CB8AC3E}">
        <p14:creationId xmlns:p14="http://schemas.microsoft.com/office/powerpoint/2010/main" val="14442425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Review Criteria: Example</a:t>
            </a:r>
            <a:br>
              <a:rPr lang="en-US" b="1" dirty="0" smtClean="0"/>
            </a:br>
            <a:r>
              <a:rPr lang="en-US" b="1" dirty="0" smtClean="0"/>
              <a:t>Stanford Humanities Center</a:t>
            </a:r>
            <a:endParaRPr lang="en-US" b="1" dirty="0"/>
          </a:p>
        </p:txBody>
      </p:sp>
      <p:pic>
        <p:nvPicPr>
          <p:cNvPr id="3" name="Picture 2"/>
          <p:cNvPicPr>
            <a:picLocks noChangeAspect="1"/>
          </p:cNvPicPr>
          <p:nvPr/>
        </p:nvPicPr>
        <p:blipFill>
          <a:blip r:embed="rId2"/>
          <a:stretch>
            <a:fillRect/>
          </a:stretch>
        </p:blipFill>
        <p:spPr>
          <a:xfrm>
            <a:off x="2299252" y="2452256"/>
            <a:ext cx="7593496" cy="3740726"/>
          </a:xfrm>
          <a:prstGeom prst="rect">
            <a:avLst/>
          </a:prstGeom>
        </p:spPr>
      </p:pic>
      <p:sp>
        <p:nvSpPr>
          <p:cNvPr id="4" name="Oval 3"/>
          <p:cNvSpPr/>
          <p:nvPr/>
        </p:nvSpPr>
        <p:spPr>
          <a:xfrm>
            <a:off x="2483125" y="3150043"/>
            <a:ext cx="4998330" cy="21468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739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 Minute Exercise</a:t>
            </a:r>
            <a:endParaRPr lang="en-US" b="1" dirty="0"/>
          </a:p>
        </p:txBody>
      </p:sp>
      <p:sp>
        <p:nvSpPr>
          <p:cNvPr id="3" name="Content Placeholder 2"/>
          <p:cNvSpPr>
            <a:spLocks noGrp="1"/>
          </p:cNvSpPr>
          <p:nvPr>
            <p:ph idx="1"/>
          </p:nvPr>
        </p:nvSpPr>
        <p:spPr/>
        <p:txBody>
          <a:bodyPr/>
          <a:lstStyle/>
          <a:p>
            <a:r>
              <a:rPr lang="en-US" dirty="0" smtClean="0"/>
              <a:t>Identify </a:t>
            </a:r>
            <a:r>
              <a:rPr lang="en-US" dirty="0"/>
              <a:t>the review criteria for your potential funding </a:t>
            </a:r>
            <a:r>
              <a:rPr lang="en-US" dirty="0" smtClean="0"/>
              <a:t>opportunity.</a:t>
            </a:r>
            <a:endParaRPr lang="en-US" dirty="0"/>
          </a:p>
          <a:p>
            <a:r>
              <a:rPr lang="en-US" dirty="0"/>
              <a:t>Copy and paste them into your working </a:t>
            </a:r>
            <a:r>
              <a:rPr lang="en-US" dirty="0" smtClean="0"/>
              <a:t>document.</a:t>
            </a:r>
            <a:endParaRPr lang="en-US" dirty="0"/>
          </a:p>
          <a:p>
            <a:r>
              <a:rPr lang="en-US" dirty="0"/>
              <a:t>Are there any criteria you don’t understand or don’t know how to meet</a:t>
            </a:r>
            <a:r>
              <a:rPr lang="en-US" dirty="0" smtClean="0"/>
              <a:t>?</a:t>
            </a:r>
          </a:p>
          <a:p>
            <a:r>
              <a:rPr lang="en-US" dirty="0" smtClean="0"/>
              <a:t>Read between the proverbial lines: What do you think some of the unspoken criteria might be? Write those out. </a:t>
            </a:r>
            <a:endParaRPr lang="en-US" dirty="0"/>
          </a:p>
          <a:p>
            <a:endParaRPr lang="en-US" dirty="0"/>
          </a:p>
        </p:txBody>
      </p:sp>
      <p:pic>
        <p:nvPicPr>
          <p:cNvPr id="4" name="Picture 2" descr="Image result for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834" y="826076"/>
            <a:ext cx="1880755" cy="145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5259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to write</a:t>
            </a:r>
            <a:endParaRPr lang="en-US" dirty="0"/>
          </a:p>
        </p:txBody>
      </p:sp>
      <p:sp>
        <p:nvSpPr>
          <p:cNvPr id="3" name="Content Placeholder 2"/>
          <p:cNvSpPr>
            <a:spLocks noGrp="1"/>
          </p:cNvSpPr>
          <p:nvPr>
            <p:ph idx="1"/>
          </p:nvPr>
        </p:nvSpPr>
        <p:spPr>
          <a:xfrm>
            <a:off x="1295401" y="2556932"/>
            <a:ext cx="9601196" cy="3636050"/>
          </a:xfrm>
        </p:spPr>
        <p:txBody>
          <a:bodyPr>
            <a:noAutofit/>
          </a:bodyPr>
          <a:lstStyle/>
          <a:p>
            <a:pPr marL="514350" indent="-514350">
              <a:buFont typeface="+mj-lt"/>
              <a:buAutoNum type="arabicPeriod"/>
            </a:pPr>
            <a:r>
              <a:rPr lang="en-US" sz="1400" b="1" strike="sngStrike" dirty="0"/>
              <a:t>Choose your project idea</a:t>
            </a:r>
          </a:p>
          <a:p>
            <a:pPr marL="514350" indent="-514350">
              <a:buFont typeface="+mj-lt"/>
              <a:buAutoNum type="arabicPeriod"/>
            </a:pPr>
            <a:r>
              <a:rPr lang="en-US" sz="1400" b="1" strike="sngStrike" dirty="0"/>
              <a:t>Identify likely funders</a:t>
            </a:r>
          </a:p>
          <a:p>
            <a:pPr marL="514350" indent="-514350">
              <a:buFont typeface="+mj-lt"/>
              <a:buAutoNum type="arabicPeriod"/>
            </a:pPr>
            <a:r>
              <a:rPr lang="en-US" sz="1400" b="1" strike="sngStrike" dirty="0"/>
              <a:t>Identify and analyze the appropriate program(s)/funding opportunity</a:t>
            </a:r>
          </a:p>
          <a:p>
            <a:pPr marL="514350" indent="-514350">
              <a:buFont typeface="+mj-lt"/>
              <a:buAutoNum type="arabicPeriod"/>
            </a:pPr>
            <a:r>
              <a:rPr lang="en-US" sz="1400" b="1" dirty="0"/>
              <a:t>Translate your </a:t>
            </a:r>
            <a:r>
              <a:rPr lang="en-US" sz="1400" b="1" u="sng" dirty="0"/>
              <a:t>idea</a:t>
            </a:r>
            <a:r>
              <a:rPr lang="en-US" sz="1400" b="1" dirty="0"/>
              <a:t> into a </a:t>
            </a:r>
            <a:r>
              <a:rPr lang="en-US" sz="1400" b="1" u="sng" dirty="0"/>
              <a:t>project</a:t>
            </a:r>
            <a:r>
              <a:rPr lang="en-US" sz="1400" b="1" dirty="0"/>
              <a:t> </a:t>
            </a:r>
            <a:r>
              <a:rPr lang="en-US" sz="1400" b="1" dirty="0" smtClean="0"/>
              <a:t>that </a:t>
            </a:r>
            <a:r>
              <a:rPr lang="en-US" sz="1400" b="1" dirty="0"/>
              <a:t>fits the funding opportunity</a:t>
            </a:r>
            <a:endParaRPr lang="en-US" sz="1400" b="1" u="sng" dirty="0"/>
          </a:p>
          <a:p>
            <a:pPr marL="514350" indent="-514350">
              <a:buFont typeface="+mj-lt"/>
              <a:buAutoNum type="arabicPeriod"/>
            </a:pPr>
            <a:r>
              <a:rPr lang="en-US" sz="1400" b="1" dirty="0" smtClean="0"/>
              <a:t>Talk </a:t>
            </a:r>
            <a:r>
              <a:rPr lang="en-US" sz="1400" b="1" dirty="0"/>
              <a:t>to your program officer(s) about your project</a:t>
            </a:r>
          </a:p>
          <a:p>
            <a:pPr marL="514350" indent="-514350">
              <a:buFont typeface="+mj-lt"/>
              <a:buAutoNum type="arabicPeriod"/>
            </a:pPr>
            <a:r>
              <a:rPr lang="en-US" sz="1400" b="1" dirty="0"/>
              <a:t>Plan how you will address other </a:t>
            </a:r>
            <a:r>
              <a:rPr lang="en-US" sz="1400" b="1" dirty="0" smtClean="0"/>
              <a:t>requirements (i.e., dissemination, assessment/evaluation, student training, </a:t>
            </a:r>
            <a:r>
              <a:rPr lang="en-US" sz="1400" b="1" dirty="0" err="1" smtClean="0"/>
              <a:t>etc</a:t>
            </a:r>
            <a:r>
              <a:rPr lang="en-US" sz="1400" b="1" dirty="0" smtClean="0"/>
              <a:t>)</a:t>
            </a:r>
            <a:endParaRPr lang="en-US" sz="1400" b="1" dirty="0"/>
          </a:p>
          <a:p>
            <a:pPr marL="514350" indent="-514350">
              <a:buFont typeface="+mj-lt"/>
              <a:buAutoNum type="arabicPeriod"/>
            </a:pPr>
            <a:r>
              <a:rPr lang="en-US" sz="1400" b="1" dirty="0" smtClean="0"/>
              <a:t>Recruit </a:t>
            </a:r>
            <a:r>
              <a:rPr lang="en-US" sz="1400" b="1" dirty="0"/>
              <a:t>any needed collaborators</a:t>
            </a:r>
          </a:p>
          <a:p>
            <a:pPr marL="514350" indent="-514350">
              <a:buFont typeface="+mj-lt"/>
              <a:buAutoNum type="arabicPeriod"/>
            </a:pPr>
            <a:r>
              <a:rPr lang="en-US" sz="1400" b="1" dirty="0"/>
              <a:t>Talk to your pre-award office</a:t>
            </a:r>
          </a:p>
          <a:p>
            <a:pPr marL="514350" indent="-514350">
              <a:buFont typeface="+mj-lt"/>
              <a:buAutoNum type="arabicPeriod"/>
            </a:pPr>
            <a:r>
              <a:rPr lang="en-US" sz="1400" b="1" dirty="0"/>
              <a:t>Line up colleagues and others to read your drafts</a:t>
            </a:r>
          </a:p>
          <a:p>
            <a:pPr marL="514350" indent="-514350">
              <a:buFont typeface="+mj-lt"/>
              <a:buAutoNum type="arabicPeriod"/>
            </a:pPr>
            <a:r>
              <a:rPr lang="en-US" sz="1400" b="1" dirty="0"/>
              <a:t>Schedule your proposal </a:t>
            </a:r>
            <a:r>
              <a:rPr lang="en-US" sz="1400" b="1" dirty="0" smtClean="0"/>
              <a:t>writing time</a:t>
            </a:r>
            <a:endParaRPr lang="en-US" sz="1400" b="1" dirty="0"/>
          </a:p>
        </p:txBody>
      </p:sp>
      <p:sp>
        <p:nvSpPr>
          <p:cNvPr id="4" name="Oval 3"/>
          <p:cNvSpPr/>
          <p:nvPr/>
        </p:nvSpPr>
        <p:spPr>
          <a:xfrm>
            <a:off x="1600200" y="3460173"/>
            <a:ext cx="5600700" cy="509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8972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Develop Your Project Story</a:t>
            </a:r>
            <a:endParaRPr lang="en-US" b="1" dirty="0"/>
          </a:p>
        </p:txBody>
      </p:sp>
      <p:sp>
        <p:nvSpPr>
          <p:cNvPr id="4" name="Slide Number Placeholder 3"/>
          <p:cNvSpPr>
            <a:spLocks noGrp="1"/>
          </p:cNvSpPr>
          <p:nvPr>
            <p:ph type="sldNum" sz="quarter" idx="4294967295"/>
          </p:nvPr>
        </p:nvSpPr>
        <p:spPr>
          <a:xfrm>
            <a:off x="9525000" y="6172200"/>
            <a:ext cx="762000" cy="457200"/>
          </a:xfrm>
          <a:prstGeom prst="ellipse">
            <a:avLst/>
          </a:prstGeom>
        </p:spPr>
        <p:txBody>
          <a:bodyPr/>
          <a:lstStyle/>
          <a:p>
            <a:pPr>
              <a:defRPr/>
            </a:pPr>
            <a:fld id="{F9C7FA94-20D8-4915-8D4F-5F771B80C29E}" type="slidenum">
              <a:rPr lang="en-US" smtClean="0"/>
              <a:pPr>
                <a:defRPr/>
              </a:pPr>
              <a:t>36</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999515098"/>
              </p:ext>
            </p:extLst>
          </p:nvPr>
        </p:nvGraphicFramePr>
        <p:xfrm>
          <a:off x="2311792" y="2493817"/>
          <a:ext cx="7822809" cy="3574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2311792" y="2285999"/>
            <a:ext cx="7975208" cy="11533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93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Goals, Objectives and Approaches/Work Plan</a:t>
            </a:r>
            <a:endParaRPr lang="en-US" b="1" dirty="0"/>
          </a:p>
        </p:txBody>
      </p:sp>
      <p:sp>
        <p:nvSpPr>
          <p:cNvPr id="3" name="Content Placeholder 2"/>
          <p:cNvSpPr>
            <a:spLocks noGrp="1"/>
          </p:cNvSpPr>
          <p:nvPr>
            <p:ph idx="1"/>
          </p:nvPr>
        </p:nvSpPr>
        <p:spPr/>
        <p:txBody>
          <a:bodyPr>
            <a:normAutofit fontScale="92500" lnSpcReduction="20000"/>
          </a:bodyPr>
          <a:lstStyle/>
          <a:p>
            <a:pPr marL="346075"/>
            <a:r>
              <a:rPr lang="en-US" sz="2800" dirty="0"/>
              <a:t>What </a:t>
            </a:r>
            <a:r>
              <a:rPr lang="en-US" sz="2800" dirty="0" smtClean="0"/>
              <a:t>is/are </a:t>
            </a:r>
            <a:r>
              <a:rPr lang="en-US" sz="2800" dirty="0"/>
              <a:t>your project goal(s</a:t>
            </a:r>
            <a:r>
              <a:rPr lang="en-US" sz="2800" dirty="0" smtClean="0"/>
              <a:t>)?</a:t>
            </a:r>
          </a:p>
          <a:p>
            <a:pPr marL="803275" lvl="1"/>
            <a:r>
              <a:rPr lang="en-US" sz="2100" dirty="0" smtClean="0"/>
              <a:t>Define </a:t>
            </a:r>
            <a:r>
              <a:rPr lang="en-US" sz="2100" dirty="0"/>
              <a:t>your project goals and how they will contribute to your long-term </a:t>
            </a:r>
            <a:r>
              <a:rPr lang="en-US" sz="2100" dirty="0" smtClean="0"/>
              <a:t>research agenda.</a:t>
            </a:r>
          </a:p>
          <a:p>
            <a:pPr marL="803275" lvl="1"/>
            <a:r>
              <a:rPr lang="en-US" dirty="0" smtClean="0"/>
              <a:t>How </a:t>
            </a:r>
            <a:r>
              <a:rPr lang="en-US" dirty="0"/>
              <a:t>will the world be different after your project is successfully </a:t>
            </a:r>
            <a:r>
              <a:rPr lang="en-US" dirty="0" smtClean="0"/>
              <a:t>completed?</a:t>
            </a:r>
          </a:p>
          <a:p>
            <a:pPr marL="803275" lvl="1"/>
            <a:r>
              <a:rPr lang="en-US" dirty="0" smtClean="0"/>
              <a:t>What </a:t>
            </a:r>
            <a:r>
              <a:rPr lang="en-US" dirty="0"/>
              <a:t>will we know or be able to do that we don’t know </a:t>
            </a:r>
            <a:r>
              <a:rPr lang="en-US" dirty="0" smtClean="0"/>
              <a:t>now?</a:t>
            </a:r>
          </a:p>
          <a:p>
            <a:pPr marL="803275" lvl="1"/>
            <a:r>
              <a:rPr lang="en-US" dirty="0" smtClean="0"/>
              <a:t>What </a:t>
            </a:r>
            <a:r>
              <a:rPr lang="en-US" dirty="0"/>
              <a:t>gaps in knowledge will you fill</a:t>
            </a:r>
            <a:r>
              <a:rPr lang="en-US" dirty="0" smtClean="0"/>
              <a:t>?</a:t>
            </a:r>
            <a:endParaRPr lang="en-US" sz="2800" dirty="0" smtClean="0"/>
          </a:p>
          <a:p>
            <a:pPr marL="346075"/>
            <a:r>
              <a:rPr lang="en-US" sz="2800" dirty="0" smtClean="0"/>
              <a:t>What </a:t>
            </a:r>
            <a:r>
              <a:rPr lang="en-US" sz="2800" dirty="0"/>
              <a:t>are your specific objectives/specific aims, research questions/hypotheses and </a:t>
            </a:r>
            <a:r>
              <a:rPr lang="en-US" sz="2800" dirty="0" smtClean="0"/>
              <a:t>outcomes?</a:t>
            </a:r>
          </a:p>
          <a:p>
            <a:pPr marL="346075"/>
            <a:r>
              <a:rPr lang="en-US" sz="2800" dirty="0"/>
              <a:t>What is your general approach?</a:t>
            </a:r>
          </a:p>
          <a:p>
            <a:pPr marL="346075"/>
            <a:endParaRPr lang="en-US" sz="2800" dirty="0" smtClean="0"/>
          </a:p>
          <a:p>
            <a:endParaRPr lang="en-US" dirty="0"/>
          </a:p>
        </p:txBody>
      </p:sp>
    </p:spTree>
    <p:extLst>
      <p:ext uri="{BB962C8B-B14F-4D97-AF65-F5344CB8AC3E}">
        <p14:creationId xmlns:p14="http://schemas.microsoft.com/office/powerpoint/2010/main" val="39018629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goals and objectives"/>
          <p:cNvSpPr>
            <a:spLocks noChangeAspect="1" noChangeArrowheads="1"/>
          </p:cNvSpPr>
          <p:nvPr/>
        </p:nvSpPr>
        <p:spPr bwMode="auto">
          <a:xfrm>
            <a:off x="2753591" y="1278082"/>
            <a:ext cx="7190509" cy="2934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goals and objective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831272" y="831272"/>
            <a:ext cx="10494819" cy="1200329"/>
          </a:xfrm>
          <a:prstGeom prst="rect">
            <a:avLst/>
          </a:prstGeom>
          <a:noFill/>
          <a:ln w="28575">
            <a:solidFill>
              <a:schemeClr val="tx1"/>
            </a:solidFill>
          </a:ln>
        </p:spPr>
        <p:txBody>
          <a:bodyPr wrap="square" rtlCol="0">
            <a:spAutoFit/>
          </a:bodyPr>
          <a:lstStyle/>
          <a:p>
            <a:r>
              <a:rPr lang="en-US" b="1" dirty="0" smtClean="0"/>
              <a:t>GOALS: a </a:t>
            </a:r>
            <a:r>
              <a:rPr lang="en-US" b="1" dirty="0"/>
              <a:t>broad statement of what you wish to accomplish. </a:t>
            </a:r>
            <a:r>
              <a:rPr lang="en-US" dirty="0"/>
              <a:t>Goals are </a:t>
            </a:r>
            <a:r>
              <a:rPr lang="en-US" i="1" dirty="0"/>
              <a:t>broad, general, intangible, and abstract</a:t>
            </a:r>
            <a:r>
              <a:rPr lang="en-US" dirty="0"/>
              <a:t>. A goal is really about the final impact or outcome that you wish to bring about. </a:t>
            </a:r>
            <a:endParaRPr lang="en-US" dirty="0" smtClean="0"/>
          </a:p>
          <a:p>
            <a:endParaRPr lang="en-US" dirty="0"/>
          </a:p>
          <a:p>
            <a:r>
              <a:rPr lang="en-US" i="1" dirty="0" smtClean="0"/>
              <a:t>Example</a:t>
            </a:r>
            <a:r>
              <a:rPr lang="en-US" dirty="0" smtClean="0"/>
              <a:t>: </a:t>
            </a:r>
            <a:r>
              <a:rPr lang="en-US" dirty="0"/>
              <a:t>Decrease the degree of malnutrition among young children in northwest Louisiana.</a:t>
            </a:r>
          </a:p>
        </p:txBody>
      </p:sp>
      <p:sp>
        <p:nvSpPr>
          <p:cNvPr id="8" name="Down Arrow 7"/>
          <p:cNvSpPr/>
          <p:nvPr/>
        </p:nvSpPr>
        <p:spPr>
          <a:xfrm>
            <a:off x="5143498" y="2075402"/>
            <a:ext cx="935182" cy="706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1271" y="2825785"/>
            <a:ext cx="10494819" cy="1477328"/>
          </a:xfrm>
          <a:prstGeom prst="rect">
            <a:avLst/>
          </a:prstGeom>
          <a:noFill/>
          <a:ln w="28575">
            <a:solidFill>
              <a:schemeClr val="tx1"/>
            </a:solidFill>
          </a:ln>
        </p:spPr>
        <p:txBody>
          <a:bodyPr wrap="square" rtlCol="0">
            <a:spAutoFit/>
          </a:bodyPr>
          <a:lstStyle/>
          <a:p>
            <a:r>
              <a:rPr lang="en-US" b="1" dirty="0"/>
              <a:t>OBJECTIVE: a step toward accomplishing a goal.</a:t>
            </a:r>
            <a:r>
              <a:rPr lang="en-US" dirty="0"/>
              <a:t> In contrast to the goal, an objective </a:t>
            </a:r>
            <a:r>
              <a:rPr lang="en-US" dirty="0" smtClean="0"/>
              <a:t>is </a:t>
            </a:r>
            <a:r>
              <a:rPr lang="en-US" i="1" dirty="0" smtClean="0"/>
              <a:t>narrow</a:t>
            </a:r>
            <a:r>
              <a:rPr lang="en-US" i="1" dirty="0"/>
              <a:t>, precise, tangible, concrete, and can be measured</a:t>
            </a:r>
            <a:r>
              <a:rPr lang="en-US" dirty="0" smtClean="0"/>
              <a:t>.</a:t>
            </a:r>
          </a:p>
          <a:p>
            <a:endParaRPr lang="en-US" dirty="0"/>
          </a:p>
          <a:p>
            <a:r>
              <a:rPr lang="en-US" i="1" dirty="0" smtClean="0"/>
              <a:t>Example</a:t>
            </a:r>
            <a:r>
              <a:rPr lang="en-US" dirty="0" smtClean="0"/>
              <a:t>: </a:t>
            </a:r>
            <a:r>
              <a:rPr lang="en-US" dirty="0"/>
              <a:t>By the end of year one, provide 125 mothers in northwest Louisiana with a 2-hour training program that will provide health and nutrition information.</a:t>
            </a:r>
          </a:p>
        </p:txBody>
      </p:sp>
      <p:sp>
        <p:nvSpPr>
          <p:cNvPr id="11" name="TextBox 10"/>
          <p:cNvSpPr txBox="1"/>
          <p:nvPr/>
        </p:nvSpPr>
        <p:spPr>
          <a:xfrm>
            <a:off x="831271" y="5141096"/>
            <a:ext cx="10494819" cy="646331"/>
          </a:xfrm>
          <a:prstGeom prst="rect">
            <a:avLst/>
          </a:prstGeom>
          <a:noFill/>
          <a:ln w="28575">
            <a:solidFill>
              <a:schemeClr val="tx1"/>
            </a:solidFill>
          </a:ln>
        </p:spPr>
        <p:txBody>
          <a:bodyPr wrap="square" rtlCol="0">
            <a:spAutoFit/>
          </a:bodyPr>
          <a:lstStyle/>
          <a:p>
            <a:r>
              <a:rPr lang="en-US" b="1" dirty="0" smtClean="0"/>
              <a:t>WORK PLAN: your objectives, viewed as a collective.</a:t>
            </a:r>
            <a:r>
              <a:rPr lang="en-US" dirty="0" smtClean="0"/>
              <a:t> In contrast to a single objective, the work plan outlines your planned work for the entire funding period. </a:t>
            </a:r>
            <a:endParaRPr lang="en-US" dirty="0"/>
          </a:p>
        </p:txBody>
      </p:sp>
      <p:sp>
        <p:nvSpPr>
          <p:cNvPr id="12" name="Down Arrow 11"/>
          <p:cNvSpPr/>
          <p:nvPr/>
        </p:nvSpPr>
        <p:spPr>
          <a:xfrm>
            <a:off x="5143498" y="4346913"/>
            <a:ext cx="935182" cy="750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7974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Goals</a:t>
            </a:r>
            <a:endParaRPr lang="en-US" b="1" dirty="0"/>
          </a:p>
        </p:txBody>
      </p:sp>
      <p:sp>
        <p:nvSpPr>
          <p:cNvPr id="3" name="Content Placeholder 2"/>
          <p:cNvSpPr>
            <a:spLocks noGrp="1"/>
          </p:cNvSpPr>
          <p:nvPr>
            <p:ph idx="1"/>
          </p:nvPr>
        </p:nvSpPr>
        <p:spPr/>
        <p:txBody>
          <a:bodyPr/>
          <a:lstStyle/>
          <a:p>
            <a:r>
              <a:rPr lang="en-US" dirty="0"/>
              <a:t>The overarching goal of the program is to provide participants whose first language is English with professional development opportunities in language and pedagogy. </a:t>
            </a:r>
            <a:endParaRPr lang="en-US" dirty="0" smtClean="0"/>
          </a:p>
          <a:p>
            <a:r>
              <a:rPr lang="en-US" dirty="0" smtClean="0"/>
              <a:t>My goal is to </a:t>
            </a:r>
            <a:r>
              <a:rPr lang="en-US" dirty="0"/>
              <a:t>expose the unacknowledged and disguised Christian theological assumptions that drive (and explain) a practice of ethical discourse that has suppressed its own history and origin. </a:t>
            </a:r>
          </a:p>
        </p:txBody>
      </p:sp>
    </p:spTree>
    <p:extLst>
      <p:ext uri="{BB962C8B-B14F-4D97-AF65-F5344CB8AC3E}">
        <p14:creationId xmlns:p14="http://schemas.microsoft.com/office/powerpoint/2010/main" val="20769857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Ground Rules</a:t>
            </a:r>
            <a:endParaRPr lang="en-US" b="1" dirty="0"/>
          </a:p>
        </p:txBody>
      </p:sp>
      <p:sp>
        <p:nvSpPr>
          <p:cNvPr id="3" name="Content Placeholder 2"/>
          <p:cNvSpPr>
            <a:spLocks noGrp="1"/>
          </p:cNvSpPr>
          <p:nvPr>
            <p:ph idx="1"/>
          </p:nvPr>
        </p:nvSpPr>
        <p:spPr>
          <a:xfrm>
            <a:off x="1363665" y="2588105"/>
            <a:ext cx="9601196" cy="3318936"/>
          </a:xfrm>
        </p:spPr>
        <p:txBody>
          <a:bodyPr/>
          <a:lstStyle/>
          <a:p>
            <a:r>
              <a:rPr lang="en-US" dirty="0" smtClean="0"/>
              <a:t>Stop me at any time.</a:t>
            </a:r>
          </a:p>
          <a:p>
            <a:r>
              <a:rPr lang="en-US" dirty="0" smtClean="0"/>
              <a:t>Please share your experiences.</a:t>
            </a:r>
          </a:p>
          <a:p>
            <a:r>
              <a:rPr lang="en-US" smtClean="0"/>
              <a:t>Grants/Fellowships = anomalies</a:t>
            </a:r>
            <a:r>
              <a:rPr lang="en-US" dirty="0" smtClean="0"/>
              <a:t>.</a:t>
            </a:r>
          </a:p>
          <a:p>
            <a:r>
              <a:rPr lang="en-US" dirty="0" smtClean="0"/>
              <a:t>Use one to two word processing </a:t>
            </a:r>
          </a:p>
          <a:p>
            <a:pPr marL="0" indent="0">
              <a:buNone/>
            </a:pPr>
            <a:r>
              <a:rPr lang="en-US" dirty="0" smtClean="0"/>
              <a:t>documents for all activities/exercises. </a:t>
            </a:r>
          </a:p>
          <a:p>
            <a:pPr marL="0" indent="0">
              <a:buNone/>
            </a:pPr>
            <a:endParaRPr lang="en-US" dirty="0" smtClean="0"/>
          </a:p>
        </p:txBody>
      </p:sp>
      <p:sp>
        <p:nvSpPr>
          <p:cNvPr id="4" name="AutoShape 4" descr="Image result for st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2" descr="Image result for s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419" y="258810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sh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544" y="376391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3690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 Minute Exercise</a:t>
            </a:r>
            <a:endParaRPr lang="en-US" b="1" dirty="0"/>
          </a:p>
        </p:txBody>
      </p:sp>
      <p:sp>
        <p:nvSpPr>
          <p:cNvPr id="3" name="Content Placeholder 2"/>
          <p:cNvSpPr>
            <a:spLocks noGrp="1"/>
          </p:cNvSpPr>
          <p:nvPr>
            <p:ph idx="1"/>
          </p:nvPr>
        </p:nvSpPr>
        <p:spPr/>
        <p:txBody>
          <a:bodyPr/>
          <a:lstStyle/>
          <a:p>
            <a:r>
              <a:rPr lang="en-US" dirty="0"/>
              <a:t>Quickly jot down your research goal in one </a:t>
            </a:r>
            <a:r>
              <a:rPr lang="en-US" dirty="0" smtClean="0"/>
              <a:t>sentence.</a:t>
            </a:r>
            <a:endParaRPr lang="en-US" dirty="0"/>
          </a:p>
          <a:p>
            <a:r>
              <a:rPr lang="en-US" dirty="0" smtClean="0"/>
              <a:t>Find a partner and tell them:</a:t>
            </a:r>
          </a:p>
          <a:p>
            <a:pPr lvl="1"/>
            <a:r>
              <a:rPr lang="en-US" dirty="0" smtClean="0"/>
              <a:t>What </a:t>
            </a:r>
            <a:r>
              <a:rPr lang="en-US" dirty="0"/>
              <a:t>is your research goal?</a:t>
            </a:r>
          </a:p>
          <a:p>
            <a:pPr lvl="1"/>
            <a:r>
              <a:rPr lang="en-US" dirty="0"/>
              <a:t>What is the motivation for this goal (need or opportunity)?</a:t>
            </a:r>
          </a:p>
          <a:p>
            <a:pPr lvl="1"/>
            <a:r>
              <a:rPr lang="en-US" dirty="0"/>
              <a:t>What is the gap in knowledge you will fill?</a:t>
            </a:r>
          </a:p>
          <a:p>
            <a:r>
              <a:rPr lang="en-US" dirty="0"/>
              <a:t>Ask your partner to repeat back their understanding of your research </a:t>
            </a:r>
            <a:r>
              <a:rPr lang="en-US" dirty="0" smtClean="0"/>
              <a:t>goal.</a:t>
            </a:r>
            <a:endParaRPr lang="en-US" dirty="0"/>
          </a:p>
        </p:txBody>
      </p:sp>
      <p:pic>
        <p:nvPicPr>
          <p:cNvPr id="4" name="Picture 2" descr="Image result for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834" y="826076"/>
            <a:ext cx="1880755" cy="145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829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Develop Your Project Story</a:t>
            </a:r>
            <a:endParaRPr lang="en-US" b="1" dirty="0"/>
          </a:p>
        </p:txBody>
      </p:sp>
      <p:sp>
        <p:nvSpPr>
          <p:cNvPr id="4" name="Slide Number Placeholder 3"/>
          <p:cNvSpPr>
            <a:spLocks noGrp="1"/>
          </p:cNvSpPr>
          <p:nvPr>
            <p:ph type="sldNum" sz="quarter" idx="4294967295"/>
          </p:nvPr>
        </p:nvSpPr>
        <p:spPr>
          <a:xfrm>
            <a:off x="9525000" y="6172200"/>
            <a:ext cx="762000" cy="457200"/>
          </a:xfrm>
          <a:prstGeom prst="ellipse">
            <a:avLst/>
          </a:prstGeom>
        </p:spPr>
        <p:txBody>
          <a:bodyPr/>
          <a:lstStyle/>
          <a:p>
            <a:pPr>
              <a:defRPr/>
            </a:pPr>
            <a:fld id="{F9C7FA94-20D8-4915-8D4F-5F771B80C29E}" type="slidenum">
              <a:rPr lang="en-US" smtClean="0"/>
              <a:pPr>
                <a:defRPr/>
              </a:pPr>
              <a:t>41</a:t>
            </a:fld>
            <a:endParaRPr lang="en-US" dirty="0"/>
          </a:p>
        </p:txBody>
      </p:sp>
      <p:graphicFrame>
        <p:nvGraphicFramePr>
          <p:cNvPr id="6" name="Content Placeholder 5"/>
          <p:cNvGraphicFramePr>
            <a:graphicFrameLocks noGrp="1"/>
          </p:cNvGraphicFramePr>
          <p:nvPr>
            <p:ph sz="quarter" idx="1"/>
            <p:extLst/>
          </p:nvPr>
        </p:nvGraphicFramePr>
        <p:xfrm>
          <a:off x="2311792" y="2493817"/>
          <a:ext cx="7822809" cy="3574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2159393" y="3262742"/>
            <a:ext cx="7975208" cy="10287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878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Research Question</a:t>
            </a:r>
            <a:endParaRPr lang="en-US" b="1" dirty="0"/>
          </a:p>
        </p:txBody>
      </p:sp>
      <p:sp>
        <p:nvSpPr>
          <p:cNvPr id="3" name="Content Placeholder 2"/>
          <p:cNvSpPr>
            <a:spLocks noGrp="1"/>
          </p:cNvSpPr>
          <p:nvPr>
            <p:ph idx="1"/>
          </p:nvPr>
        </p:nvSpPr>
        <p:spPr/>
        <p:txBody>
          <a:bodyPr>
            <a:normAutofit/>
          </a:bodyPr>
          <a:lstStyle/>
          <a:p>
            <a:r>
              <a:rPr lang="en-US" dirty="0"/>
              <a:t>What are your specific research questions and/or hypotheses</a:t>
            </a:r>
            <a:r>
              <a:rPr lang="en-US" dirty="0" smtClean="0"/>
              <a:t>?</a:t>
            </a:r>
          </a:p>
          <a:p>
            <a:r>
              <a:rPr lang="en-US" dirty="0" smtClean="0"/>
              <a:t>Why </a:t>
            </a:r>
            <a:r>
              <a:rPr lang="en-US" dirty="0"/>
              <a:t>can’t you accomplish your goal right now?</a:t>
            </a:r>
          </a:p>
          <a:p>
            <a:r>
              <a:rPr lang="en-US" dirty="0"/>
              <a:t>What are the </a:t>
            </a:r>
            <a:r>
              <a:rPr lang="en-US" dirty="0" smtClean="0"/>
              <a:t>challenges to finding out the answer?</a:t>
            </a:r>
            <a:endParaRPr lang="en-US" dirty="0"/>
          </a:p>
          <a:p>
            <a:r>
              <a:rPr lang="en-US" dirty="0"/>
              <a:t>What do you need to find out?</a:t>
            </a:r>
          </a:p>
          <a:p>
            <a:r>
              <a:rPr lang="en-US" dirty="0" smtClean="0"/>
              <a:t>If </a:t>
            </a:r>
            <a:r>
              <a:rPr lang="en-US" dirty="0"/>
              <a:t>you’re unsuccessful in achieving your goal, what will you have learned and how will it advance your field?</a:t>
            </a:r>
          </a:p>
          <a:p>
            <a:endParaRPr lang="en-US" dirty="0"/>
          </a:p>
        </p:txBody>
      </p:sp>
    </p:spTree>
    <p:extLst>
      <p:ext uri="{BB962C8B-B14F-4D97-AF65-F5344CB8AC3E}">
        <p14:creationId xmlns:p14="http://schemas.microsoft.com/office/powerpoint/2010/main" val="42730775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Research Questions:</a:t>
            </a:r>
            <a:br>
              <a:rPr lang="en-US" b="1" dirty="0" smtClean="0"/>
            </a:br>
            <a:r>
              <a:rPr lang="en-US" sz="3100" b="1" dirty="0"/>
              <a:t>A good research question is clear, focused, and complex</a:t>
            </a:r>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Weak</a:t>
            </a:r>
            <a:r>
              <a:rPr lang="en-US" dirty="0" smtClean="0">
                <a:solidFill>
                  <a:schemeClr val="tx1"/>
                </a:solidFill>
              </a:rPr>
              <a:t>: </a:t>
            </a:r>
            <a:r>
              <a:rPr lang="en-US" dirty="0"/>
              <a:t>Why are social networking sites harmful</a:t>
            </a:r>
            <a:r>
              <a:rPr lang="en-US" dirty="0" smtClean="0"/>
              <a:t>?</a:t>
            </a:r>
          </a:p>
          <a:p>
            <a:r>
              <a:rPr lang="en-US" dirty="0" smtClean="0">
                <a:solidFill>
                  <a:srgbClr val="00B050"/>
                </a:solidFill>
              </a:rPr>
              <a:t>Better</a:t>
            </a:r>
            <a:r>
              <a:rPr lang="en-US" dirty="0" smtClean="0">
                <a:solidFill>
                  <a:schemeClr val="tx1"/>
                </a:solidFill>
              </a:rPr>
              <a:t>: </a:t>
            </a:r>
            <a:r>
              <a:rPr lang="en-US" dirty="0"/>
              <a:t>How are online users experiencing or addressing privacy issues on such social networking sites as </a:t>
            </a:r>
            <a:r>
              <a:rPr lang="en-US" dirty="0" smtClean="0"/>
              <a:t>Instagram </a:t>
            </a:r>
            <a:r>
              <a:rPr lang="en-US" dirty="0"/>
              <a:t>and Facebook</a:t>
            </a:r>
            <a:r>
              <a:rPr lang="en-US" dirty="0" smtClean="0"/>
              <a:t>?</a:t>
            </a:r>
          </a:p>
          <a:p>
            <a:r>
              <a:rPr lang="en-US" dirty="0" smtClean="0">
                <a:solidFill>
                  <a:srgbClr val="FF0000"/>
                </a:solidFill>
              </a:rPr>
              <a:t>Weak</a:t>
            </a:r>
            <a:r>
              <a:rPr lang="en-US" dirty="0" smtClean="0">
                <a:solidFill>
                  <a:schemeClr val="tx1"/>
                </a:solidFill>
              </a:rPr>
              <a:t>:</a:t>
            </a:r>
            <a:r>
              <a:rPr lang="en-US" dirty="0" smtClean="0">
                <a:solidFill>
                  <a:srgbClr val="00B050"/>
                </a:solidFill>
              </a:rPr>
              <a:t> </a:t>
            </a:r>
            <a:r>
              <a:rPr lang="en-US" dirty="0"/>
              <a:t>What effect does global warming have on the environment</a:t>
            </a:r>
            <a:r>
              <a:rPr lang="en-US" dirty="0" smtClean="0"/>
              <a:t>?</a:t>
            </a:r>
          </a:p>
          <a:p>
            <a:r>
              <a:rPr lang="en-US" dirty="0" smtClean="0">
                <a:solidFill>
                  <a:srgbClr val="00B050"/>
                </a:solidFill>
              </a:rPr>
              <a:t>Better</a:t>
            </a:r>
            <a:r>
              <a:rPr lang="en-US" dirty="0" smtClean="0">
                <a:solidFill>
                  <a:schemeClr val="tx1"/>
                </a:solidFill>
              </a:rPr>
              <a:t>: </a:t>
            </a:r>
            <a:r>
              <a:rPr lang="en-US" dirty="0"/>
              <a:t>How is glacial melting affecting penguins in the Arctic Circle</a:t>
            </a:r>
            <a:r>
              <a:rPr lang="en-US" dirty="0" smtClean="0"/>
              <a:t>?</a:t>
            </a:r>
          </a:p>
          <a:p>
            <a:r>
              <a:rPr lang="en-US" dirty="0" smtClean="0">
                <a:solidFill>
                  <a:srgbClr val="FF0000"/>
                </a:solidFill>
              </a:rPr>
              <a:t>Weak</a:t>
            </a:r>
            <a:r>
              <a:rPr lang="en-US" dirty="0" smtClean="0">
                <a:solidFill>
                  <a:schemeClr val="tx1"/>
                </a:solidFill>
              </a:rPr>
              <a:t>: </a:t>
            </a:r>
            <a:r>
              <a:rPr lang="en-US" dirty="0"/>
              <a:t>How are doctors addressing diabetes in the U.S</a:t>
            </a:r>
            <a:r>
              <a:rPr lang="en-US" dirty="0" smtClean="0"/>
              <a:t>.?</a:t>
            </a:r>
          </a:p>
          <a:p>
            <a:r>
              <a:rPr lang="en-US" dirty="0" smtClean="0">
                <a:solidFill>
                  <a:srgbClr val="00B050"/>
                </a:solidFill>
              </a:rPr>
              <a:t>Better</a:t>
            </a:r>
            <a:r>
              <a:rPr lang="en-US" dirty="0" smtClean="0">
                <a:solidFill>
                  <a:schemeClr val="tx1"/>
                </a:solidFill>
              </a:rPr>
              <a:t>: </a:t>
            </a:r>
            <a:r>
              <a:rPr lang="en-US" dirty="0"/>
              <a:t>What are common traits of those suffering from diabetes in America, and how can these commonalities be used to aid the medical community in prevention of the disease?</a:t>
            </a:r>
            <a:endParaRPr lang="en-US" dirty="0">
              <a:solidFill>
                <a:schemeClr val="tx1"/>
              </a:solidFill>
            </a:endParaRPr>
          </a:p>
        </p:txBody>
      </p:sp>
    </p:spTree>
    <p:extLst>
      <p:ext uri="{BB962C8B-B14F-4D97-AF65-F5344CB8AC3E}">
        <p14:creationId xmlns:p14="http://schemas.microsoft.com/office/powerpoint/2010/main" val="24764019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Example Research Question with Hypotheses</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b="1" u="sng" dirty="0">
                <a:solidFill>
                  <a:srgbClr val="5D8761"/>
                </a:solidFill>
              </a:rPr>
              <a:t>Broad Question:</a:t>
            </a:r>
            <a:r>
              <a:rPr lang="en-US" b="1" dirty="0">
                <a:solidFill>
                  <a:srgbClr val="5D8761"/>
                </a:solidFill>
              </a:rPr>
              <a:t> </a:t>
            </a:r>
            <a:r>
              <a:rPr lang="en-US" dirty="0"/>
              <a:t>How do parent responses to babies' vocalizations affect the babies' visual attention in the moment as a potential pathway to longer-term language development?</a:t>
            </a:r>
          </a:p>
          <a:p>
            <a:pPr marL="0" indent="0">
              <a:buNone/>
            </a:pPr>
            <a:r>
              <a:rPr lang="en-US" b="1" u="sng" dirty="0">
                <a:solidFill>
                  <a:srgbClr val="5D8761"/>
                </a:solidFill>
              </a:rPr>
              <a:t>Hypotheses</a:t>
            </a:r>
          </a:p>
          <a:p>
            <a:r>
              <a:rPr lang="en-US" dirty="0"/>
              <a:t>Parent responses affect infant attention and this influences language </a:t>
            </a:r>
            <a:r>
              <a:rPr lang="en-US" dirty="0" smtClean="0"/>
              <a:t>learning.</a:t>
            </a:r>
            <a:endParaRPr lang="en-US" dirty="0"/>
          </a:p>
          <a:p>
            <a:r>
              <a:rPr lang="en-US" dirty="0"/>
              <a:t>Parents are more responsive to behaviors that are more speech-like and </a:t>
            </a:r>
            <a:r>
              <a:rPr lang="en-US" dirty="0" smtClean="0"/>
              <a:t>communicative.</a:t>
            </a:r>
            <a:endParaRPr lang="en-US" dirty="0"/>
          </a:p>
          <a:p>
            <a:r>
              <a:rPr lang="en-US" dirty="0"/>
              <a:t>Different types of parent responses affect infant behavior differently―some responses will more positively impact language </a:t>
            </a:r>
            <a:r>
              <a:rPr lang="en-US" dirty="0" smtClean="0"/>
              <a:t>development.</a:t>
            </a:r>
            <a:endParaRPr lang="en-US" dirty="0"/>
          </a:p>
          <a:p>
            <a:endParaRPr lang="en-US" dirty="0"/>
          </a:p>
        </p:txBody>
      </p:sp>
    </p:spTree>
    <p:extLst>
      <p:ext uri="{BB962C8B-B14F-4D97-AF65-F5344CB8AC3E}">
        <p14:creationId xmlns:p14="http://schemas.microsoft.com/office/powerpoint/2010/main" val="33607845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a:t>
            </a:r>
            <a:r>
              <a:rPr lang="en-US" b="1" dirty="0" smtClean="0"/>
              <a:t> </a:t>
            </a:r>
            <a:r>
              <a:rPr lang="en-US" b="1" dirty="0"/>
              <a:t>Minute Exercise</a:t>
            </a:r>
          </a:p>
        </p:txBody>
      </p:sp>
      <p:pic>
        <p:nvPicPr>
          <p:cNvPr id="4" name="Picture 2" descr="Image result for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995" y="826076"/>
            <a:ext cx="1880755" cy="145992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r>
              <a:rPr lang="en-US" dirty="0"/>
              <a:t>Write down your main </a:t>
            </a:r>
            <a:r>
              <a:rPr lang="en-US" b="1" dirty="0"/>
              <a:t>research questions </a:t>
            </a:r>
            <a:r>
              <a:rPr lang="en-US" dirty="0"/>
              <a:t>and/or </a:t>
            </a:r>
            <a:r>
              <a:rPr lang="en-US" b="1" dirty="0"/>
              <a:t>hypotheses </a:t>
            </a:r>
          </a:p>
          <a:p>
            <a:pPr marL="339725" indent="-339725">
              <a:buNone/>
            </a:pPr>
            <a:r>
              <a:rPr lang="en-US" b="1" dirty="0"/>
              <a:t>	</a:t>
            </a:r>
            <a:endParaRPr lang="en-US" dirty="0"/>
          </a:p>
        </p:txBody>
      </p:sp>
      <p:pic>
        <p:nvPicPr>
          <p:cNvPr id="2052" name="Picture 4" descr="Image result for research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750" y="3148445"/>
            <a:ext cx="4720498" cy="282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0786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Develop Your Project Story</a:t>
            </a:r>
            <a:endParaRPr lang="en-US" b="1" dirty="0"/>
          </a:p>
        </p:txBody>
      </p:sp>
      <p:sp>
        <p:nvSpPr>
          <p:cNvPr id="4" name="Slide Number Placeholder 3"/>
          <p:cNvSpPr>
            <a:spLocks noGrp="1"/>
          </p:cNvSpPr>
          <p:nvPr>
            <p:ph type="sldNum" sz="quarter" idx="4294967295"/>
          </p:nvPr>
        </p:nvSpPr>
        <p:spPr>
          <a:xfrm>
            <a:off x="9525000" y="6172200"/>
            <a:ext cx="762000" cy="457200"/>
          </a:xfrm>
          <a:prstGeom prst="ellipse">
            <a:avLst/>
          </a:prstGeom>
        </p:spPr>
        <p:txBody>
          <a:bodyPr/>
          <a:lstStyle/>
          <a:p>
            <a:pPr>
              <a:defRPr/>
            </a:pPr>
            <a:fld id="{F9C7FA94-20D8-4915-8D4F-5F771B80C29E}" type="slidenum">
              <a:rPr lang="en-US" smtClean="0"/>
              <a:pPr>
                <a:defRPr/>
              </a:pPr>
              <a:t>46</a:t>
            </a:fld>
            <a:endParaRPr lang="en-US" dirty="0"/>
          </a:p>
        </p:txBody>
      </p:sp>
      <p:graphicFrame>
        <p:nvGraphicFramePr>
          <p:cNvPr id="6" name="Content Placeholder 5"/>
          <p:cNvGraphicFramePr>
            <a:graphicFrameLocks noGrp="1"/>
          </p:cNvGraphicFramePr>
          <p:nvPr>
            <p:ph sz="quarter" idx="1"/>
            <p:extLst/>
          </p:nvPr>
        </p:nvGraphicFramePr>
        <p:xfrm>
          <a:off x="2311792" y="2493817"/>
          <a:ext cx="7822809" cy="3574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2159393" y="4281053"/>
            <a:ext cx="7975208" cy="10287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5835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 or Specific Aims</a:t>
            </a:r>
            <a:endParaRPr lang="en-US" b="1" dirty="0"/>
          </a:p>
        </p:txBody>
      </p:sp>
      <p:sp>
        <p:nvSpPr>
          <p:cNvPr id="3" name="Content Placeholder 2"/>
          <p:cNvSpPr>
            <a:spLocks noGrp="1"/>
          </p:cNvSpPr>
          <p:nvPr>
            <p:ph idx="1"/>
          </p:nvPr>
        </p:nvSpPr>
        <p:spPr/>
        <p:txBody>
          <a:bodyPr>
            <a:normAutofit lnSpcReduction="10000"/>
          </a:bodyPr>
          <a:lstStyle/>
          <a:p>
            <a:r>
              <a:rPr lang="en-US" dirty="0"/>
              <a:t>The main things you have to accomplish to achieve your project goal(s</a:t>
            </a:r>
            <a:r>
              <a:rPr lang="en-US" dirty="0" smtClean="0"/>
              <a:t>).</a:t>
            </a:r>
            <a:endParaRPr lang="en-US" dirty="0"/>
          </a:p>
          <a:p>
            <a:r>
              <a:rPr lang="en-US" dirty="0"/>
              <a:t>These should be clearly tied to your research </a:t>
            </a:r>
            <a:r>
              <a:rPr lang="en-US" dirty="0" smtClean="0"/>
              <a:t>questions/hypotheses.</a:t>
            </a:r>
            <a:endParaRPr lang="en-US" dirty="0"/>
          </a:p>
          <a:p>
            <a:r>
              <a:rPr lang="en-US" dirty="0"/>
              <a:t>Also tied to project </a:t>
            </a:r>
            <a:r>
              <a:rPr lang="en-US" dirty="0" smtClean="0"/>
              <a:t>outputs.</a:t>
            </a:r>
            <a:endParaRPr lang="en-US" dirty="0"/>
          </a:p>
          <a:p>
            <a:r>
              <a:rPr lang="en-US" b="1" dirty="0"/>
              <a:t>Not </a:t>
            </a:r>
            <a:r>
              <a:rPr lang="en-US" dirty="0"/>
              <a:t>a task </a:t>
            </a:r>
            <a:r>
              <a:rPr lang="en-US" dirty="0" smtClean="0"/>
              <a:t>list.</a:t>
            </a:r>
            <a:endParaRPr lang="en-US" dirty="0"/>
          </a:p>
          <a:p>
            <a:r>
              <a:rPr lang="en-US" dirty="0"/>
              <a:t>Typically no more than </a:t>
            </a:r>
            <a:r>
              <a:rPr lang="en-US" dirty="0" smtClean="0"/>
              <a:t>five </a:t>
            </a:r>
            <a:r>
              <a:rPr lang="en-US" dirty="0"/>
              <a:t>objectives or a</a:t>
            </a:r>
            <a:r>
              <a:rPr lang="en-US" dirty="0" smtClean="0"/>
              <a:t>ims.</a:t>
            </a:r>
          </a:p>
          <a:p>
            <a:r>
              <a:rPr lang="en-US" dirty="0" smtClean="0"/>
              <a:t>You should be able to answer the following: </a:t>
            </a:r>
            <a:r>
              <a:rPr lang="en-US" b="1" dirty="0">
                <a:solidFill>
                  <a:srgbClr val="5D8761"/>
                </a:solidFill>
              </a:rPr>
              <a:t>How is your approach different from what others working on this topic are doing?</a:t>
            </a:r>
          </a:p>
          <a:p>
            <a:endParaRPr lang="en-US" dirty="0"/>
          </a:p>
        </p:txBody>
      </p:sp>
    </p:spTree>
    <p:extLst>
      <p:ext uri="{BB962C8B-B14F-4D97-AF65-F5344CB8AC3E}">
        <p14:creationId xmlns:p14="http://schemas.microsoft.com/office/powerpoint/2010/main" val="1240990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Objectives or Specific Aim</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During the first year of my project, I will collect </a:t>
            </a:r>
            <a:r>
              <a:rPr lang="en-US" dirty="0"/>
              <a:t>longitudinal data to analyze in-depth biometric performance of ocular </a:t>
            </a:r>
            <a:r>
              <a:rPr lang="en-US" dirty="0" smtClean="0"/>
              <a:t>traits.</a:t>
            </a:r>
          </a:p>
          <a:p>
            <a:r>
              <a:rPr lang="en-US" dirty="0"/>
              <a:t>By the end of the program, 90% of participants will be able to design and deliver standards-based thematic units with the new technology introduced as measured by a combination of assessment </a:t>
            </a:r>
            <a:r>
              <a:rPr lang="en-US" dirty="0" smtClean="0"/>
              <a:t>tools.</a:t>
            </a:r>
          </a:p>
          <a:p>
            <a:r>
              <a:rPr lang="en-US" dirty="0" smtClean="0"/>
              <a:t>During </a:t>
            </a:r>
            <a:r>
              <a:rPr lang="en-US" dirty="0"/>
              <a:t>the grant period I will </a:t>
            </a:r>
            <a:r>
              <a:rPr lang="en-US" dirty="0" smtClean="0"/>
              <a:t>reading </a:t>
            </a:r>
            <a:r>
              <a:rPr lang="en-US" dirty="0"/>
              <a:t>materials I have collected and consulting Italian government databases and other </a:t>
            </a:r>
            <a:r>
              <a:rPr lang="en-US" dirty="0" smtClean="0"/>
              <a:t>sources. These sources will be used to </a:t>
            </a:r>
            <a:r>
              <a:rPr lang="en-US" dirty="0"/>
              <a:t>write the remainder of the book (Chapters </a:t>
            </a:r>
            <a:r>
              <a:rPr lang="en-US" dirty="0" smtClean="0"/>
              <a:t>3-5) during the second three months of my fellowship. </a:t>
            </a:r>
            <a:endParaRPr lang="en-US" dirty="0"/>
          </a:p>
        </p:txBody>
      </p:sp>
    </p:spTree>
    <p:extLst>
      <p:ext uri="{BB962C8B-B14F-4D97-AF65-F5344CB8AC3E}">
        <p14:creationId xmlns:p14="http://schemas.microsoft.com/office/powerpoint/2010/main" val="25342720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10 Minute Exercise</a:t>
            </a:r>
          </a:p>
        </p:txBody>
      </p:sp>
      <p:pic>
        <p:nvPicPr>
          <p:cNvPr id="4" name="Picture 2" descr="Image result for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834" y="826076"/>
            <a:ext cx="1880755" cy="145992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r>
              <a:rPr lang="en-US" dirty="0"/>
              <a:t>Write down your </a:t>
            </a:r>
            <a:r>
              <a:rPr lang="en-US" dirty="0" smtClean="0"/>
              <a:t>Objectives or Specific Aims.</a:t>
            </a:r>
            <a:endParaRPr lang="en-US" b="1" dirty="0"/>
          </a:p>
          <a:p>
            <a:pPr marL="339725" indent="-339725">
              <a:buNone/>
            </a:pPr>
            <a:r>
              <a:rPr lang="en-US" b="1" dirty="0"/>
              <a:t>	</a:t>
            </a:r>
            <a:endParaRPr lang="en-US" dirty="0"/>
          </a:p>
        </p:txBody>
      </p:sp>
      <p:pic>
        <p:nvPicPr>
          <p:cNvPr id="8" name="Picture 2" descr="Image result for obje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430" y="3050453"/>
            <a:ext cx="6234834" cy="298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9310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96491" y="1444336"/>
            <a:ext cx="5860472" cy="4083627"/>
          </a:xfrm>
          <a:prstGeom prst="rect">
            <a:avLst/>
          </a:prstGeom>
        </p:spPr>
      </p:pic>
    </p:spTree>
    <p:extLst>
      <p:ext uri="{BB962C8B-B14F-4D97-AF65-F5344CB8AC3E}">
        <p14:creationId xmlns:p14="http://schemas.microsoft.com/office/powerpoint/2010/main" val="12396483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Develop Your Project Story</a:t>
            </a:r>
            <a:endParaRPr lang="en-US" b="1" dirty="0"/>
          </a:p>
        </p:txBody>
      </p:sp>
      <p:sp>
        <p:nvSpPr>
          <p:cNvPr id="4" name="Slide Number Placeholder 3"/>
          <p:cNvSpPr>
            <a:spLocks noGrp="1"/>
          </p:cNvSpPr>
          <p:nvPr>
            <p:ph type="sldNum" sz="quarter" idx="4294967295"/>
          </p:nvPr>
        </p:nvSpPr>
        <p:spPr>
          <a:xfrm>
            <a:off x="9525000" y="6172200"/>
            <a:ext cx="762000" cy="457200"/>
          </a:xfrm>
          <a:prstGeom prst="ellipse">
            <a:avLst/>
          </a:prstGeom>
        </p:spPr>
        <p:txBody>
          <a:bodyPr/>
          <a:lstStyle/>
          <a:p>
            <a:pPr>
              <a:defRPr/>
            </a:pPr>
            <a:fld id="{F9C7FA94-20D8-4915-8D4F-5F771B80C29E}" type="slidenum">
              <a:rPr lang="en-US" smtClean="0"/>
              <a:pPr>
                <a:defRPr/>
              </a:pPr>
              <a:t>50</a:t>
            </a:fld>
            <a:endParaRPr lang="en-US" dirty="0"/>
          </a:p>
        </p:txBody>
      </p:sp>
      <p:graphicFrame>
        <p:nvGraphicFramePr>
          <p:cNvPr id="6" name="Content Placeholder 5"/>
          <p:cNvGraphicFramePr>
            <a:graphicFrameLocks noGrp="1"/>
          </p:cNvGraphicFramePr>
          <p:nvPr>
            <p:ph sz="quarter" idx="1"/>
            <p:extLst/>
          </p:nvPr>
        </p:nvGraphicFramePr>
        <p:xfrm>
          <a:off x="2311792" y="2493817"/>
          <a:ext cx="7822809" cy="3574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2235592" y="5237015"/>
            <a:ext cx="7975208" cy="10287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3383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Now tell me why we should care?:</a:t>
            </a:r>
            <a:br>
              <a:rPr lang="en-US" sz="3600" b="1" dirty="0" smtClean="0"/>
            </a:br>
            <a:r>
              <a:rPr lang="en-US" sz="3600" b="1" dirty="0" smtClean="0"/>
              <a:t>Example Significance and Outcomes Statements</a:t>
            </a:r>
            <a:endParaRPr lang="en-US" sz="3600" b="1" dirty="0"/>
          </a:p>
        </p:txBody>
      </p:sp>
      <p:sp>
        <p:nvSpPr>
          <p:cNvPr id="3" name="Content Placeholder 2"/>
          <p:cNvSpPr>
            <a:spLocks noGrp="1"/>
          </p:cNvSpPr>
          <p:nvPr>
            <p:ph idx="1"/>
          </p:nvPr>
        </p:nvSpPr>
        <p:spPr/>
        <p:txBody>
          <a:bodyPr/>
          <a:lstStyle/>
          <a:p>
            <a:r>
              <a:rPr lang="en-US" dirty="0" smtClean="0"/>
              <a:t>The </a:t>
            </a:r>
            <a:r>
              <a:rPr lang="en-US" b="1" dirty="0"/>
              <a:t>outcome</a:t>
            </a:r>
            <a:r>
              <a:rPr lang="en-US" dirty="0"/>
              <a:t> will be a new way to process nanoparticles that will allow suspension and solid composite properties to be tailored for a given </a:t>
            </a:r>
            <a:r>
              <a:rPr lang="en-US" dirty="0" smtClean="0"/>
              <a:t>application.</a:t>
            </a:r>
          </a:p>
          <a:p>
            <a:r>
              <a:rPr lang="en-US" dirty="0"/>
              <a:t>The</a:t>
            </a:r>
            <a:r>
              <a:rPr lang="en-US" b="1" dirty="0"/>
              <a:t> significance </a:t>
            </a:r>
            <a:r>
              <a:rPr lang="en-US" dirty="0"/>
              <a:t>of this approach is that it will allow composite materials to be engineered with precisely tailored properties by tuning the microstructure during manufacture.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548895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Example Significance and Outcome Statements</a:t>
            </a:r>
            <a:endParaRPr lang="en-US" b="1" dirty="0"/>
          </a:p>
        </p:txBody>
      </p:sp>
      <p:sp>
        <p:nvSpPr>
          <p:cNvPr id="3" name="Content Placeholder 2"/>
          <p:cNvSpPr>
            <a:spLocks noGrp="1"/>
          </p:cNvSpPr>
          <p:nvPr>
            <p:ph idx="1"/>
          </p:nvPr>
        </p:nvSpPr>
        <p:spPr/>
        <p:txBody>
          <a:bodyPr>
            <a:normAutofit/>
          </a:bodyPr>
          <a:lstStyle/>
          <a:p>
            <a:r>
              <a:rPr lang="en-US" dirty="0"/>
              <a:t>The proposed project aims to examine whether the ability to use attention to </a:t>
            </a:r>
            <a:r>
              <a:rPr lang="en-US" dirty="0" smtClean="0"/>
              <a:t>regulate affective </a:t>
            </a:r>
            <a:r>
              <a:rPr lang="en-US" dirty="0"/>
              <a:t>working memory content: (1) is related to rumination, a well-established </a:t>
            </a:r>
            <a:r>
              <a:rPr lang="en-US" dirty="0" smtClean="0"/>
              <a:t>risk factor </a:t>
            </a:r>
            <a:r>
              <a:rPr lang="en-US" dirty="0"/>
              <a:t>for major depression; and (2) can be improved with a brief intervention in </a:t>
            </a:r>
            <a:r>
              <a:rPr lang="en-US" dirty="0" smtClean="0"/>
              <a:t>emotion regulation </a:t>
            </a:r>
            <a:r>
              <a:rPr lang="en-US" dirty="0"/>
              <a:t>training. Thus, it promises to identify an important – and largely unexplored </a:t>
            </a:r>
            <a:r>
              <a:rPr lang="en-US" dirty="0" smtClean="0"/>
              <a:t>– cognitive </a:t>
            </a:r>
            <a:r>
              <a:rPr lang="en-US" dirty="0"/>
              <a:t>vulnerability that confers risk for major depression. This is an essential </a:t>
            </a:r>
            <a:r>
              <a:rPr lang="en-US" dirty="0" smtClean="0"/>
              <a:t>step towards </a:t>
            </a:r>
            <a:r>
              <a:rPr lang="en-US" dirty="0"/>
              <a:t>research to develop novel interventions to alleviate depression, the leading </a:t>
            </a:r>
            <a:r>
              <a:rPr lang="en-US" dirty="0" smtClean="0"/>
              <a:t>global cause </a:t>
            </a:r>
            <a:r>
              <a:rPr lang="en-US" dirty="0"/>
              <a:t>of health disability.</a:t>
            </a:r>
            <a:endParaRPr lang="en-US" dirty="0">
              <a:solidFill>
                <a:srgbClr val="FF0000"/>
              </a:solidFill>
            </a:endParaRPr>
          </a:p>
        </p:txBody>
      </p:sp>
    </p:spTree>
    <p:extLst>
      <p:ext uri="{BB962C8B-B14F-4D97-AF65-F5344CB8AC3E}">
        <p14:creationId xmlns:p14="http://schemas.microsoft.com/office/powerpoint/2010/main" val="38338633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10 Minute Exercise</a:t>
            </a:r>
          </a:p>
        </p:txBody>
      </p:sp>
      <p:pic>
        <p:nvPicPr>
          <p:cNvPr id="4" name="Picture 2" descr="Image result for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834" y="826076"/>
            <a:ext cx="1880755" cy="14599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r>
              <a:rPr lang="en-US" dirty="0"/>
              <a:t>Write down the most important outcomes from your proposed </a:t>
            </a:r>
            <a:r>
              <a:rPr lang="en-US" dirty="0" smtClean="0"/>
              <a:t>research.</a:t>
            </a:r>
          </a:p>
          <a:p>
            <a:r>
              <a:rPr lang="en-US" dirty="0" smtClean="0">
                <a:solidFill>
                  <a:schemeClr val="tx1"/>
                </a:solidFill>
              </a:rPr>
              <a:t>Why </a:t>
            </a:r>
            <a:r>
              <a:rPr lang="en-US" dirty="0">
                <a:solidFill>
                  <a:schemeClr val="tx1"/>
                </a:solidFill>
              </a:rPr>
              <a:t>are these significant</a:t>
            </a:r>
            <a:r>
              <a:rPr lang="en-US" dirty="0" smtClean="0">
                <a:solidFill>
                  <a:schemeClr val="tx1"/>
                </a:solidFill>
              </a:rPr>
              <a:t>?</a:t>
            </a:r>
          </a:p>
          <a:p>
            <a:endParaRPr lang="en-US" dirty="0">
              <a:solidFill>
                <a:schemeClr val="tx1"/>
              </a:solidFill>
            </a:endParaRPr>
          </a:p>
          <a:p>
            <a:pPr marL="0" indent="0">
              <a:buNone/>
            </a:pPr>
            <a:endParaRPr lang="en-US" dirty="0"/>
          </a:p>
        </p:txBody>
      </p:sp>
      <p:pic>
        <p:nvPicPr>
          <p:cNvPr id="2054" name="Picture 6" descr="Image result for signific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584" y="3540018"/>
            <a:ext cx="4772453" cy="2534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7986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Planning to write</a:t>
            </a:r>
            <a:endParaRPr lang="en-US" b="1" dirty="0"/>
          </a:p>
        </p:txBody>
      </p:sp>
      <p:sp>
        <p:nvSpPr>
          <p:cNvPr id="3" name="Content Placeholder 2"/>
          <p:cNvSpPr>
            <a:spLocks noGrp="1"/>
          </p:cNvSpPr>
          <p:nvPr>
            <p:ph idx="1"/>
          </p:nvPr>
        </p:nvSpPr>
        <p:spPr>
          <a:xfrm>
            <a:off x="1295401" y="2556932"/>
            <a:ext cx="9601196" cy="3636050"/>
          </a:xfrm>
        </p:spPr>
        <p:txBody>
          <a:bodyPr>
            <a:noAutofit/>
          </a:bodyPr>
          <a:lstStyle/>
          <a:p>
            <a:pPr marL="514350" indent="-514350">
              <a:buFont typeface="+mj-lt"/>
              <a:buAutoNum type="arabicPeriod"/>
            </a:pPr>
            <a:r>
              <a:rPr lang="en-US" sz="1400" b="1" strike="sngStrike" dirty="0"/>
              <a:t>Choose your project idea</a:t>
            </a:r>
          </a:p>
          <a:p>
            <a:pPr marL="514350" indent="-514350">
              <a:buFont typeface="+mj-lt"/>
              <a:buAutoNum type="arabicPeriod"/>
            </a:pPr>
            <a:r>
              <a:rPr lang="en-US" sz="1400" b="1" strike="sngStrike" dirty="0"/>
              <a:t>Identify likely funders</a:t>
            </a:r>
          </a:p>
          <a:p>
            <a:pPr marL="514350" indent="-514350">
              <a:buFont typeface="+mj-lt"/>
              <a:buAutoNum type="arabicPeriod"/>
            </a:pPr>
            <a:r>
              <a:rPr lang="en-US" sz="1400" b="1" strike="sngStrike" dirty="0"/>
              <a:t>Identify and analyze the appropriate program(s)/funding opportunity</a:t>
            </a:r>
          </a:p>
          <a:p>
            <a:pPr marL="514350" indent="-514350">
              <a:buFont typeface="+mj-lt"/>
              <a:buAutoNum type="arabicPeriod"/>
            </a:pPr>
            <a:r>
              <a:rPr lang="en-US" sz="1400" b="1" strike="sngStrike" dirty="0"/>
              <a:t>Translate your </a:t>
            </a:r>
            <a:r>
              <a:rPr lang="en-US" sz="1400" b="1" u="sng" strike="sngStrike" dirty="0"/>
              <a:t>idea</a:t>
            </a:r>
            <a:r>
              <a:rPr lang="en-US" sz="1400" b="1" strike="sngStrike" dirty="0"/>
              <a:t> into a </a:t>
            </a:r>
            <a:r>
              <a:rPr lang="en-US" sz="1400" b="1" u="sng" strike="sngStrike" dirty="0"/>
              <a:t>project </a:t>
            </a:r>
            <a:r>
              <a:rPr lang="en-US" sz="1400" b="1" strike="sngStrike" dirty="0"/>
              <a:t> that fits the funding opportunity</a:t>
            </a:r>
            <a:endParaRPr lang="en-US" sz="1400" b="1" u="sng" strike="sngStrike" dirty="0"/>
          </a:p>
          <a:p>
            <a:pPr marL="514350" indent="-514350">
              <a:buFont typeface="+mj-lt"/>
              <a:buAutoNum type="arabicPeriod"/>
            </a:pPr>
            <a:r>
              <a:rPr lang="en-US" sz="1400" b="1" dirty="0" smtClean="0"/>
              <a:t>Talk </a:t>
            </a:r>
            <a:r>
              <a:rPr lang="en-US" sz="1400" b="1" dirty="0"/>
              <a:t>to your program officer(s) about your project</a:t>
            </a:r>
          </a:p>
          <a:p>
            <a:pPr marL="514350" indent="-514350">
              <a:buFont typeface="+mj-lt"/>
              <a:buAutoNum type="arabicPeriod"/>
            </a:pPr>
            <a:r>
              <a:rPr lang="en-US" sz="1400" b="1" dirty="0"/>
              <a:t>Plan how you will address other </a:t>
            </a:r>
            <a:r>
              <a:rPr lang="en-US" sz="1400" b="1" dirty="0" smtClean="0"/>
              <a:t>requirements (i.e., dissemination, assessment/evaluation, student training, </a:t>
            </a:r>
            <a:r>
              <a:rPr lang="en-US" sz="1400" b="1" dirty="0" err="1" smtClean="0"/>
              <a:t>etc</a:t>
            </a:r>
            <a:r>
              <a:rPr lang="en-US" sz="1400" b="1" dirty="0" smtClean="0"/>
              <a:t>)</a:t>
            </a:r>
            <a:endParaRPr lang="en-US" sz="1400" b="1" dirty="0"/>
          </a:p>
          <a:p>
            <a:pPr marL="514350" indent="-514350">
              <a:buFont typeface="+mj-lt"/>
              <a:buAutoNum type="arabicPeriod"/>
            </a:pPr>
            <a:r>
              <a:rPr lang="en-US" sz="1400" b="1" dirty="0" smtClean="0"/>
              <a:t>Recruit </a:t>
            </a:r>
            <a:r>
              <a:rPr lang="en-US" sz="1400" b="1" dirty="0"/>
              <a:t>any needed collaborators</a:t>
            </a:r>
          </a:p>
          <a:p>
            <a:pPr marL="514350" indent="-514350">
              <a:buFont typeface="+mj-lt"/>
              <a:buAutoNum type="arabicPeriod"/>
            </a:pPr>
            <a:r>
              <a:rPr lang="en-US" sz="1400" b="1" dirty="0"/>
              <a:t>Talk to your pre-award office</a:t>
            </a:r>
          </a:p>
          <a:p>
            <a:pPr marL="514350" indent="-514350">
              <a:buFont typeface="+mj-lt"/>
              <a:buAutoNum type="arabicPeriod"/>
            </a:pPr>
            <a:r>
              <a:rPr lang="en-US" sz="1400" b="1" dirty="0"/>
              <a:t>Line up colleagues and others to read your drafts</a:t>
            </a:r>
          </a:p>
          <a:p>
            <a:pPr marL="514350" indent="-514350">
              <a:buFont typeface="+mj-lt"/>
              <a:buAutoNum type="arabicPeriod"/>
            </a:pPr>
            <a:r>
              <a:rPr lang="en-US" sz="1400" b="1" dirty="0"/>
              <a:t>Schedule your proposal </a:t>
            </a:r>
            <a:r>
              <a:rPr lang="en-US" sz="1400" b="1" dirty="0" smtClean="0"/>
              <a:t>writing time</a:t>
            </a:r>
            <a:endParaRPr lang="en-US" sz="1400" b="1" dirty="0"/>
          </a:p>
        </p:txBody>
      </p:sp>
      <p:sp>
        <p:nvSpPr>
          <p:cNvPr id="4" name="Oval 3"/>
          <p:cNvSpPr/>
          <p:nvPr/>
        </p:nvSpPr>
        <p:spPr>
          <a:xfrm>
            <a:off x="1295401" y="3875809"/>
            <a:ext cx="5600700" cy="3325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0918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Talking to your Program Officer</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Speak with your program officer BEFORE you begin writing.</a:t>
            </a:r>
          </a:p>
          <a:p>
            <a:r>
              <a:rPr lang="en-US" dirty="0" smtClean="0"/>
              <a:t>Send </a:t>
            </a:r>
            <a:r>
              <a:rPr lang="en-US" dirty="0"/>
              <a:t>a short email briefly describing your project idea and asking for an appointment for a phone </a:t>
            </a:r>
            <a:r>
              <a:rPr lang="en-US" dirty="0" smtClean="0"/>
              <a:t>discussion.</a:t>
            </a:r>
            <a:endParaRPr lang="en-US" dirty="0"/>
          </a:p>
          <a:p>
            <a:r>
              <a:rPr lang="en-US" dirty="0"/>
              <a:t>Discuss your project with the Program </a:t>
            </a:r>
            <a:r>
              <a:rPr lang="en-US" dirty="0" smtClean="0"/>
              <a:t>Officer:</a:t>
            </a:r>
            <a:endParaRPr lang="en-US" dirty="0"/>
          </a:p>
          <a:p>
            <a:pPr lvl="1"/>
            <a:r>
              <a:rPr lang="en-US" dirty="0"/>
              <a:t>Does it fit the program/solicitation?</a:t>
            </a:r>
          </a:p>
          <a:p>
            <a:pPr lvl="1"/>
            <a:r>
              <a:rPr lang="en-US" dirty="0"/>
              <a:t>How will the proposal be reviewed?</a:t>
            </a:r>
          </a:p>
          <a:p>
            <a:pPr lvl="1"/>
            <a:r>
              <a:rPr lang="en-US" dirty="0"/>
              <a:t>What will the backgrounds of your reviewers be?</a:t>
            </a:r>
          </a:p>
          <a:p>
            <a:pPr lvl="1"/>
            <a:r>
              <a:rPr lang="en-US" dirty="0"/>
              <a:t>Does the </a:t>
            </a:r>
            <a:r>
              <a:rPr lang="en-US" dirty="0" smtClean="0"/>
              <a:t>Program Officer </a:t>
            </a:r>
            <a:r>
              <a:rPr lang="en-US" dirty="0"/>
              <a:t>have any </a:t>
            </a:r>
            <a:r>
              <a:rPr lang="en-US" dirty="0" smtClean="0"/>
              <a:t>recommendations for how you can improve the project?</a:t>
            </a:r>
          </a:p>
          <a:p>
            <a:pPr lvl="1"/>
            <a:r>
              <a:rPr lang="en-US" dirty="0" smtClean="0"/>
              <a:t>Don’t be afraid to discuss budgetary issues. </a:t>
            </a:r>
            <a:endParaRPr lang="en-US" dirty="0"/>
          </a:p>
          <a:p>
            <a:r>
              <a:rPr lang="en-US" dirty="0"/>
              <a:t>Listen carefully to the </a:t>
            </a:r>
            <a:r>
              <a:rPr lang="en-US" dirty="0" smtClean="0"/>
              <a:t>Program </a:t>
            </a:r>
            <a:r>
              <a:rPr lang="en-US" dirty="0" err="1" smtClean="0"/>
              <a:t>Officers’s</a:t>
            </a:r>
            <a:r>
              <a:rPr lang="en-US" dirty="0" smtClean="0"/>
              <a:t> </a:t>
            </a:r>
            <a:r>
              <a:rPr lang="en-US" dirty="0"/>
              <a:t>advice and </a:t>
            </a:r>
            <a:r>
              <a:rPr lang="en-US" dirty="0" smtClean="0"/>
              <a:t>comments.</a:t>
            </a:r>
            <a:endParaRPr lang="en-US" dirty="0"/>
          </a:p>
          <a:p>
            <a:r>
              <a:rPr lang="en-US" dirty="0" smtClean="0"/>
              <a:t>Think of this as step one in building a long, collegial relationship.</a:t>
            </a:r>
            <a:endParaRPr lang="en-US" dirty="0"/>
          </a:p>
          <a:p>
            <a:endParaRPr lang="en-US" dirty="0"/>
          </a:p>
        </p:txBody>
      </p:sp>
    </p:spTree>
    <p:extLst>
      <p:ext uri="{BB962C8B-B14F-4D97-AF65-F5344CB8AC3E}">
        <p14:creationId xmlns:p14="http://schemas.microsoft.com/office/powerpoint/2010/main" val="9437320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Summarize Your Project Story</a:t>
            </a:r>
            <a:endParaRPr lang="en-US" b="1" dirty="0"/>
          </a:p>
        </p:txBody>
      </p:sp>
      <p:sp>
        <p:nvSpPr>
          <p:cNvPr id="4" name="Slide Number Placeholder 3"/>
          <p:cNvSpPr>
            <a:spLocks noGrp="1"/>
          </p:cNvSpPr>
          <p:nvPr>
            <p:ph type="sldNum" sz="quarter" idx="4294967295"/>
          </p:nvPr>
        </p:nvSpPr>
        <p:spPr>
          <a:xfrm>
            <a:off x="9525000" y="6172200"/>
            <a:ext cx="762000" cy="457200"/>
          </a:xfrm>
          <a:prstGeom prst="ellipse">
            <a:avLst/>
          </a:prstGeom>
        </p:spPr>
        <p:txBody>
          <a:bodyPr/>
          <a:lstStyle/>
          <a:p>
            <a:pPr>
              <a:defRPr/>
            </a:pPr>
            <a:fld id="{F9C7FA94-20D8-4915-8D4F-5F771B80C29E}" type="slidenum">
              <a:rPr lang="en-US" smtClean="0"/>
              <a:pPr>
                <a:defRPr/>
              </a:pPr>
              <a:t>56</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154600202"/>
              </p:ext>
            </p:extLst>
          </p:nvPr>
        </p:nvGraphicFramePr>
        <p:xfrm>
          <a:off x="2311792" y="2493817"/>
          <a:ext cx="7822809" cy="3574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1714500" y="2171701"/>
            <a:ext cx="9019309" cy="41563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368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 </a:t>
            </a:r>
            <a:r>
              <a:rPr lang="en-US" b="1" dirty="0"/>
              <a:t>Minute Exercise</a:t>
            </a:r>
          </a:p>
        </p:txBody>
      </p:sp>
      <p:pic>
        <p:nvPicPr>
          <p:cNvPr id="4" name="Picture 2" descr="Image result for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834" y="826076"/>
            <a:ext cx="1880755" cy="14599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r>
              <a:rPr lang="en-US" dirty="0" smtClean="0"/>
              <a:t>Using the Project Story exercises, write out an “elevator speech” about your project.</a:t>
            </a:r>
          </a:p>
          <a:p>
            <a:r>
              <a:rPr lang="en-US" dirty="0" smtClean="0">
                <a:solidFill>
                  <a:schemeClr val="tx1"/>
                </a:solidFill>
              </a:rPr>
              <a:t>Make a list of questions you might have from reading the grant/fellowship announcement. </a:t>
            </a:r>
          </a:p>
          <a:p>
            <a:r>
              <a:rPr lang="en-US" dirty="0" smtClean="0">
                <a:solidFill>
                  <a:schemeClr val="tx1"/>
                </a:solidFill>
              </a:rPr>
              <a:t>Find a partner in the room and try out your elevator speech on them. Give your partner feedback. Was it concise enough? Did s/he cover all the part of the project story we worked on? Did you understand what s/he said?</a:t>
            </a:r>
          </a:p>
          <a:p>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2968345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Planning to write</a:t>
            </a:r>
            <a:endParaRPr lang="en-US" b="1" dirty="0"/>
          </a:p>
        </p:txBody>
      </p:sp>
      <p:sp>
        <p:nvSpPr>
          <p:cNvPr id="3" name="Content Placeholder 2"/>
          <p:cNvSpPr>
            <a:spLocks noGrp="1"/>
          </p:cNvSpPr>
          <p:nvPr>
            <p:ph idx="1"/>
          </p:nvPr>
        </p:nvSpPr>
        <p:spPr>
          <a:xfrm>
            <a:off x="1295401" y="2556932"/>
            <a:ext cx="9601196" cy="3636050"/>
          </a:xfrm>
        </p:spPr>
        <p:txBody>
          <a:bodyPr>
            <a:noAutofit/>
          </a:bodyPr>
          <a:lstStyle/>
          <a:p>
            <a:pPr marL="514350" indent="-514350">
              <a:buFont typeface="+mj-lt"/>
              <a:buAutoNum type="arabicPeriod"/>
            </a:pPr>
            <a:r>
              <a:rPr lang="en-US" sz="1400" b="1" strike="sngStrike" dirty="0"/>
              <a:t>Choose your project idea</a:t>
            </a:r>
          </a:p>
          <a:p>
            <a:pPr marL="514350" indent="-514350">
              <a:buFont typeface="+mj-lt"/>
              <a:buAutoNum type="arabicPeriod"/>
            </a:pPr>
            <a:r>
              <a:rPr lang="en-US" sz="1400" b="1" strike="sngStrike" dirty="0"/>
              <a:t>Identify likely funders</a:t>
            </a:r>
          </a:p>
          <a:p>
            <a:pPr marL="514350" indent="-514350">
              <a:buFont typeface="+mj-lt"/>
              <a:buAutoNum type="arabicPeriod"/>
            </a:pPr>
            <a:r>
              <a:rPr lang="en-US" sz="1400" b="1" strike="sngStrike" dirty="0"/>
              <a:t>Identify and analyze the appropriate program(s)/funding opportunity</a:t>
            </a:r>
          </a:p>
          <a:p>
            <a:pPr marL="514350" indent="-514350">
              <a:buFont typeface="+mj-lt"/>
              <a:buAutoNum type="arabicPeriod"/>
            </a:pPr>
            <a:r>
              <a:rPr lang="en-US" sz="1400" b="1" strike="sngStrike" dirty="0"/>
              <a:t>Translate your </a:t>
            </a:r>
            <a:r>
              <a:rPr lang="en-US" sz="1400" b="1" u="sng" strike="sngStrike" dirty="0"/>
              <a:t>idea</a:t>
            </a:r>
            <a:r>
              <a:rPr lang="en-US" sz="1400" b="1" strike="sngStrike" dirty="0"/>
              <a:t> into a </a:t>
            </a:r>
            <a:r>
              <a:rPr lang="en-US" sz="1400" b="1" u="sng" strike="sngStrike" dirty="0"/>
              <a:t>project </a:t>
            </a:r>
            <a:r>
              <a:rPr lang="en-US" sz="1400" b="1" strike="sngStrike" dirty="0"/>
              <a:t> that fits the funding opportunity</a:t>
            </a:r>
            <a:endParaRPr lang="en-US" sz="1400" b="1" u="sng" strike="sngStrike" dirty="0"/>
          </a:p>
          <a:p>
            <a:pPr marL="514350" indent="-514350">
              <a:buFont typeface="+mj-lt"/>
              <a:buAutoNum type="arabicPeriod"/>
            </a:pPr>
            <a:r>
              <a:rPr lang="en-US" sz="1400" b="1" strike="sngStrike" dirty="0" smtClean="0"/>
              <a:t>Talk </a:t>
            </a:r>
            <a:r>
              <a:rPr lang="en-US" sz="1400" b="1" strike="sngStrike" dirty="0"/>
              <a:t>to your program officer(s) about your project</a:t>
            </a:r>
          </a:p>
          <a:p>
            <a:pPr marL="514350" indent="-514350">
              <a:buFont typeface="+mj-lt"/>
              <a:buAutoNum type="arabicPeriod"/>
            </a:pPr>
            <a:r>
              <a:rPr lang="en-US" sz="1400" b="1" dirty="0"/>
              <a:t>Plan how you will address other </a:t>
            </a:r>
            <a:r>
              <a:rPr lang="en-US" sz="1400" b="1" dirty="0" smtClean="0"/>
              <a:t>requirements (i.e., dissemination, assessment/evaluation, budget, </a:t>
            </a:r>
            <a:r>
              <a:rPr lang="en-US" sz="1400" b="1" dirty="0" err="1" smtClean="0"/>
              <a:t>etc</a:t>
            </a:r>
            <a:r>
              <a:rPr lang="en-US" sz="1400" b="1" dirty="0" smtClean="0"/>
              <a:t>)</a:t>
            </a:r>
            <a:endParaRPr lang="en-US" sz="1400" b="1" dirty="0"/>
          </a:p>
          <a:p>
            <a:pPr marL="514350" indent="-514350">
              <a:buFont typeface="+mj-lt"/>
              <a:buAutoNum type="arabicPeriod"/>
            </a:pPr>
            <a:r>
              <a:rPr lang="en-US" sz="1400" b="1" dirty="0" smtClean="0"/>
              <a:t>Recruit </a:t>
            </a:r>
            <a:r>
              <a:rPr lang="en-US" sz="1400" b="1" dirty="0"/>
              <a:t>any needed collaborators</a:t>
            </a:r>
          </a:p>
          <a:p>
            <a:pPr marL="514350" indent="-514350">
              <a:buFont typeface="+mj-lt"/>
              <a:buAutoNum type="arabicPeriod"/>
            </a:pPr>
            <a:r>
              <a:rPr lang="en-US" sz="1400" b="1" dirty="0"/>
              <a:t>Talk to your pre-award office</a:t>
            </a:r>
          </a:p>
          <a:p>
            <a:pPr marL="514350" indent="-514350">
              <a:buFont typeface="+mj-lt"/>
              <a:buAutoNum type="arabicPeriod"/>
            </a:pPr>
            <a:r>
              <a:rPr lang="en-US" sz="1400" b="1" dirty="0"/>
              <a:t>Line up colleagues and others to read your drafts</a:t>
            </a:r>
          </a:p>
          <a:p>
            <a:pPr marL="514350" indent="-514350">
              <a:buFont typeface="+mj-lt"/>
              <a:buAutoNum type="arabicPeriod"/>
            </a:pPr>
            <a:r>
              <a:rPr lang="en-US" sz="1400" b="1" dirty="0"/>
              <a:t>Schedule your proposal </a:t>
            </a:r>
            <a:r>
              <a:rPr lang="en-US" sz="1400" b="1" dirty="0" smtClean="0"/>
              <a:t>writing time</a:t>
            </a:r>
            <a:endParaRPr lang="en-US" sz="1400" b="1" dirty="0"/>
          </a:p>
        </p:txBody>
      </p:sp>
      <p:sp>
        <p:nvSpPr>
          <p:cNvPr id="4" name="Oval 3"/>
          <p:cNvSpPr/>
          <p:nvPr/>
        </p:nvSpPr>
        <p:spPr>
          <a:xfrm>
            <a:off x="460665" y="4073620"/>
            <a:ext cx="11187544" cy="1589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7442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Planning to Write: The Final Steps</a:t>
            </a:r>
            <a:endParaRPr lang="en-US" b="1" dirty="0"/>
          </a:p>
        </p:txBody>
      </p:sp>
      <p:sp>
        <p:nvSpPr>
          <p:cNvPr id="3" name="Content Placeholder 2"/>
          <p:cNvSpPr>
            <a:spLocks noGrp="1"/>
          </p:cNvSpPr>
          <p:nvPr>
            <p:ph idx="1"/>
          </p:nvPr>
        </p:nvSpPr>
        <p:spPr/>
        <p:txBody>
          <a:bodyPr/>
          <a:lstStyle/>
          <a:p>
            <a:r>
              <a:rPr lang="en-US" dirty="0"/>
              <a:t>Involve your  Office of Sponsored Projects </a:t>
            </a:r>
            <a:r>
              <a:rPr lang="en-US" dirty="0" smtClean="0"/>
              <a:t>early. Make sure you know how much time they need to review and process your application.</a:t>
            </a:r>
            <a:endParaRPr lang="en-US" dirty="0"/>
          </a:p>
          <a:p>
            <a:r>
              <a:rPr lang="en-US" dirty="0"/>
              <a:t>Identify possible collaborators and involve them </a:t>
            </a:r>
            <a:r>
              <a:rPr lang="en-US" dirty="0" smtClean="0"/>
              <a:t>early.</a:t>
            </a:r>
            <a:endParaRPr lang="en-US" dirty="0"/>
          </a:p>
          <a:p>
            <a:r>
              <a:rPr lang="en-US" dirty="0" smtClean="0"/>
              <a:t>Think about assessment and evaluation.</a:t>
            </a:r>
          </a:p>
          <a:p>
            <a:r>
              <a:rPr lang="en-US" dirty="0"/>
              <a:t>Work on your budget </a:t>
            </a:r>
            <a:r>
              <a:rPr lang="en-US" dirty="0" smtClean="0"/>
              <a:t>first or in </a:t>
            </a:r>
            <a:r>
              <a:rPr lang="en-US" dirty="0"/>
              <a:t>parallel with your proposal </a:t>
            </a:r>
            <a:r>
              <a:rPr lang="en-US" dirty="0" smtClean="0"/>
              <a:t>text.</a:t>
            </a:r>
            <a:endParaRPr lang="en-US" dirty="0"/>
          </a:p>
        </p:txBody>
      </p:sp>
    </p:spTree>
    <p:extLst>
      <p:ext uri="{BB962C8B-B14F-4D97-AF65-F5344CB8AC3E}">
        <p14:creationId xmlns:p14="http://schemas.microsoft.com/office/powerpoint/2010/main" val="11338344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Let’s start with the </a:t>
            </a:r>
            <a:r>
              <a:rPr lang="en-US" sz="8000" b="1" dirty="0" smtClean="0">
                <a:effectLst>
                  <a:outerShdw blurRad="38100" dist="38100" dir="2700000" algn="tl">
                    <a:srgbClr val="000000">
                      <a:alpha val="43137"/>
                    </a:srgbClr>
                  </a:outerShdw>
                </a:effectLst>
              </a:rPr>
              <a:t>Big Picture</a:t>
            </a:r>
            <a:endParaRPr lang="en-US" sz="8000" b="1" dirty="0">
              <a:effectLst>
                <a:outerShdw blurRad="38100" dist="38100" dir="2700000" algn="tl">
                  <a:srgbClr val="000000">
                    <a:alpha val="43137"/>
                  </a:srgbClr>
                </a:outerShdw>
              </a:effectLst>
            </a:endParaRPr>
          </a:p>
        </p:txBody>
      </p:sp>
      <p:pic>
        <p:nvPicPr>
          <p:cNvPr id="1026" name="Picture 2" descr="Image result for big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136" y="2535382"/>
            <a:ext cx="5133109" cy="360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356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Budget Considerations</a:t>
            </a:r>
            <a:endParaRPr lang="en-US" b="1" dirty="0"/>
          </a:p>
        </p:txBody>
      </p:sp>
      <p:sp>
        <p:nvSpPr>
          <p:cNvPr id="3" name="Content Placeholder 2"/>
          <p:cNvSpPr>
            <a:spLocks noGrp="1"/>
          </p:cNvSpPr>
          <p:nvPr>
            <p:ph idx="1"/>
          </p:nvPr>
        </p:nvSpPr>
        <p:spPr/>
        <p:txBody>
          <a:bodyPr>
            <a:normAutofit lnSpcReduction="10000"/>
          </a:bodyPr>
          <a:lstStyle/>
          <a:p>
            <a:r>
              <a:rPr lang="en-US" dirty="0" smtClean="0"/>
              <a:t>Working on your budget first can help writers articulate a work plan.</a:t>
            </a:r>
          </a:p>
          <a:p>
            <a:r>
              <a:rPr lang="en-US" dirty="0" smtClean="0"/>
              <a:t>An </a:t>
            </a:r>
            <a:r>
              <a:rPr lang="en-US" dirty="0"/>
              <a:t>effective proposal budget outlines the proposed project in fiscal terms and helps reviewers to determine how the project will be conducted. </a:t>
            </a:r>
            <a:endParaRPr lang="en-US" dirty="0" smtClean="0"/>
          </a:p>
          <a:p>
            <a:r>
              <a:rPr lang="en-US" dirty="0" smtClean="0"/>
              <a:t>Budget </a:t>
            </a:r>
            <a:r>
              <a:rPr lang="en-US" dirty="0"/>
              <a:t>information about activities planned and personnel who will serve on the project provides reviewers with an in-depth picture of </a:t>
            </a:r>
            <a:r>
              <a:rPr lang="en-US" u="sng" dirty="0"/>
              <a:t>how</a:t>
            </a:r>
            <a:r>
              <a:rPr lang="en-US" dirty="0"/>
              <a:t> the project will be structured and managed. </a:t>
            </a:r>
            <a:endParaRPr lang="en-US" dirty="0" smtClean="0"/>
          </a:p>
          <a:p>
            <a:r>
              <a:rPr lang="en-US" dirty="0" smtClean="0"/>
              <a:t>Budget </a:t>
            </a:r>
            <a:r>
              <a:rPr lang="en-US" dirty="0"/>
              <a:t>details usually reveal whether a proposed project has been carefully planned and may ultimately be </a:t>
            </a:r>
            <a:r>
              <a:rPr lang="en-US" u="sng" dirty="0"/>
              <a:t>feasible</a:t>
            </a:r>
            <a:r>
              <a:rPr lang="en-US" dirty="0"/>
              <a:t>.</a:t>
            </a:r>
          </a:p>
        </p:txBody>
      </p:sp>
    </p:spTree>
    <p:extLst>
      <p:ext uri="{BB962C8B-B14F-4D97-AF65-F5344CB8AC3E}">
        <p14:creationId xmlns:p14="http://schemas.microsoft.com/office/powerpoint/2010/main" val="5459161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Considerations</a:t>
            </a:r>
            <a:endParaRPr lang="en-US" dirty="0"/>
          </a:p>
        </p:txBody>
      </p:sp>
      <p:sp>
        <p:nvSpPr>
          <p:cNvPr id="3" name="Content Placeholder 2"/>
          <p:cNvSpPr>
            <a:spLocks noGrp="1"/>
          </p:cNvSpPr>
          <p:nvPr>
            <p:ph idx="1"/>
          </p:nvPr>
        </p:nvSpPr>
        <p:spPr/>
        <p:txBody>
          <a:bodyPr/>
          <a:lstStyle/>
          <a:p>
            <a:r>
              <a:rPr lang="en-US" dirty="0"/>
              <a:t>The proposed budget must give an accurate assessment of all cost items and cost amounts that are deemed necessary and reasonable. </a:t>
            </a:r>
            <a:endParaRPr lang="en-US" dirty="0" smtClean="0"/>
          </a:p>
          <a:p>
            <a:r>
              <a:rPr lang="en-US" dirty="0" smtClean="0"/>
              <a:t>It </a:t>
            </a:r>
            <a:r>
              <a:rPr lang="en-US" dirty="0"/>
              <a:t>should be complete; that is, it should include all the costs of any personnel, supplies, and activities required by the project. </a:t>
            </a:r>
            <a:endParaRPr lang="en-US" dirty="0" smtClean="0"/>
          </a:p>
          <a:p>
            <a:r>
              <a:rPr lang="en-US" dirty="0" smtClean="0"/>
              <a:t>Feasibility: The </a:t>
            </a:r>
            <a:r>
              <a:rPr lang="en-US" dirty="0"/>
              <a:t>project needs to be feasible within the budget presented. If major cost areas are omitted or underestimated, the project, as proposed, will not be considered </a:t>
            </a:r>
            <a:r>
              <a:rPr lang="en-US" dirty="0" smtClean="0"/>
              <a:t>feasible.</a:t>
            </a:r>
            <a:endParaRPr lang="en-US" dirty="0"/>
          </a:p>
        </p:txBody>
      </p:sp>
    </p:spTree>
    <p:extLst>
      <p:ext uri="{BB962C8B-B14F-4D97-AF65-F5344CB8AC3E}">
        <p14:creationId xmlns:p14="http://schemas.microsoft.com/office/powerpoint/2010/main" val="21721213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Budget Considerations</a:t>
            </a:r>
          </a:p>
        </p:txBody>
      </p:sp>
      <p:sp>
        <p:nvSpPr>
          <p:cNvPr id="3" name="Content Placeholder 2"/>
          <p:cNvSpPr>
            <a:spLocks noGrp="1"/>
          </p:cNvSpPr>
          <p:nvPr>
            <p:ph idx="1"/>
          </p:nvPr>
        </p:nvSpPr>
        <p:spPr/>
        <p:txBody>
          <a:bodyPr>
            <a:normAutofit lnSpcReduction="10000"/>
          </a:bodyPr>
          <a:lstStyle/>
          <a:p>
            <a:r>
              <a:rPr lang="en-US" dirty="0" smtClean="0"/>
              <a:t>Personnel: Costs should be either 1) determined by funding agencies (fellowships, usually); or 2) based on academic-base salary. </a:t>
            </a:r>
          </a:p>
          <a:p>
            <a:r>
              <a:rPr lang="en-US" dirty="0" smtClean="0"/>
              <a:t>Avoid working for free. </a:t>
            </a:r>
          </a:p>
          <a:p>
            <a:r>
              <a:rPr lang="en-US" dirty="0"/>
              <a:t>Time and efforts commitments</a:t>
            </a:r>
            <a:r>
              <a:rPr lang="en-US" dirty="0" smtClean="0"/>
              <a:t>.</a:t>
            </a:r>
          </a:p>
          <a:p>
            <a:r>
              <a:rPr lang="en-US" dirty="0" smtClean="0"/>
              <a:t>Academic year salary vs. summer salary.</a:t>
            </a:r>
          </a:p>
          <a:p>
            <a:r>
              <a:rPr lang="en-US" dirty="0" smtClean="0"/>
              <a:t>Don’t forget about fringe benefits and indirect costs.</a:t>
            </a:r>
          </a:p>
          <a:p>
            <a:r>
              <a:rPr lang="en-US" dirty="0" smtClean="0"/>
              <a:t>Ask Sponsored Programs about cost of living increases. </a:t>
            </a:r>
            <a:endParaRPr lang="en-US" dirty="0"/>
          </a:p>
        </p:txBody>
      </p:sp>
    </p:spTree>
    <p:extLst>
      <p:ext uri="{BB962C8B-B14F-4D97-AF65-F5344CB8AC3E}">
        <p14:creationId xmlns:p14="http://schemas.microsoft.com/office/powerpoint/2010/main" val="20609696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Budget Considerations</a:t>
            </a:r>
            <a:endParaRPr lang="en-US" b="1" dirty="0"/>
          </a:p>
        </p:txBody>
      </p:sp>
      <p:sp>
        <p:nvSpPr>
          <p:cNvPr id="3" name="Content Placeholder 2"/>
          <p:cNvSpPr>
            <a:spLocks noGrp="1"/>
          </p:cNvSpPr>
          <p:nvPr>
            <p:ph idx="1"/>
          </p:nvPr>
        </p:nvSpPr>
        <p:spPr/>
        <p:txBody>
          <a:bodyPr>
            <a:normAutofit fontScale="92500"/>
          </a:bodyPr>
          <a:lstStyle/>
          <a:p>
            <a:r>
              <a:rPr lang="en-US" dirty="0" smtClean="0"/>
              <a:t>Take the time to get quotes, especially for large pieces of equipment.</a:t>
            </a:r>
          </a:p>
          <a:p>
            <a:r>
              <a:rPr lang="en-US" dirty="0" smtClean="0"/>
              <a:t>Don’t estimate travel costs. Look up flights, hotels, etc.</a:t>
            </a:r>
          </a:p>
          <a:p>
            <a:r>
              <a:rPr lang="en-US" dirty="0" smtClean="0"/>
              <a:t>Ask for quotes from contractors or service providers. </a:t>
            </a:r>
          </a:p>
          <a:p>
            <a:r>
              <a:rPr lang="en-US" dirty="0" smtClean="0"/>
              <a:t>Note what costs are not allowable. Know your institution’s policies (i.e., travel, </a:t>
            </a:r>
            <a:r>
              <a:rPr lang="en-US" dirty="0" err="1" smtClean="0"/>
              <a:t>etc</a:t>
            </a:r>
            <a:r>
              <a:rPr lang="en-US" dirty="0" smtClean="0"/>
              <a:t>).</a:t>
            </a:r>
          </a:p>
          <a:p>
            <a:r>
              <a:rPr lang="en-US" dirty="0" smtClean="0"/>
              <a:t>Budgets should be an accurate representation of costs. Don’t “pad” a budget and don’t be overly thrifty. If you estimated costs exceed what the funder can provide, consider changing the scope or eliminating a specific aim.</a:t>
            </a:r>
            <a:endParaRPr lang="en-US" dirty="0"/>
          </a:p>
        </p:txBody>
      </p:sp>
    </p:spTree>
    <p:extLst>
      <p:ext uri="{BB962C8B-B14F-4D97-AF65-F5344CB8AC3E}">
        <p14:creationId xmlns:p14="http://schemas.microsoft.com/office/powerpoint/2010/main" val="32418675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Budget Narrative</a:t>
            </a:r>
            <a:endParaRPr lang="en-US" b="1" dirty="0"/>
          </a:p>
        </p:txBody>
      </p:sp>
      <p:sp>
        <p:nvSpPr>
          <p:cNvPr id="3" name="Content Placeholder 2"/>
          <p:cNvSpPr>
            <a:spLocks noGrp="1"/>
          </p:cNvSpPr>
          <p:nvPr>
            <p:ph idx="1"/>
          </p:nvPr>
        </p:nvSpPr>
        <p:spPr/>
        <p:txBody>
          <a:bodyPr/>
          <a:lstStyle/>
          <a:p>
            <a:r>
              <a:rPr lang="en-US" dirty="0" smtClean="0"/>
              <a:t>This document provides an explanation </a:t>
            </a:r>
            <a:r>
              <a:rPr lang="en-US" dirty="0"/>
              <a:t>for each </a:t>
            </a:r>
            <a:r>
              <a:rPr lang="en-US"/>
              <a:t>budget </a:t>
            </a:r>
            <a:r>
              <a:rPr lang="en-US" smtClean="0"/>
              <a:t>item.</a:t>
            </a:r>
            <a:endParaRPr lang="en-US" dirty="0"/>
          </a:p>
          <a:p>
            <a:r>
              <a:rPr lang="en-US" dirty="0"/>
              <a:t>This is important!</a:t>
            </a:r>
          </a:p>
          <a:p>
            <a:r>
              <a:rPr lang="en-US" dirty="0"/>
              <a:t>Some reviewers look at this </a:t>
            </a:r>
            <a:r>
              <a:rPr lang="en-US" dirty="0" smtClean="0"/>
              <a:t>first.</a:t>
            </a:r>
            <a:endParaRPr lang="en-US" dirty="0"/>
          </a:p>
          <a:p>
            <a:r>
              <a:rPr lang="en-US" dirty="0"/>
              <a:t>Provides another opportunity to make your </a:t>
            </a:r>
            <a:r>
              <a:rPr lang="en-US" dirty="0" smtClean="0"/>
              <a:t>case.</a:t>
            </a:r>
            <a:endParaRPr lang="en-US" dirty="0"/>
          </a:p>
          <a:p>
            <a:pPr marL="0" indent="0">
              <a:buNone/>
            </a:pPr>
            <a:endParaRPr lang="en-US" dirty="0"/>
          </a:p>
        </p:txBody>
      </p:sp>
    </p:spTree>
    <p:extLst>
      <p:ext uri="{BB962C8B-B14F-4D97-AF65-F5344CB8AC3E}">
        <p14:creationId xmlns:p14="http://schemas.microsoft.com/office/powerpoint/2010/main" val="23497069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Budget Test”</a:t>
            </a:r>
            <a:endParaRPr lang="en-US" b="1" dirty="0"/>
          </a:p>
        </p:txBody>
      </p:sp>
      <p:sp>
        <p:nvSpPr>
          <p:cNvPr id="3" name="Content Placeholder 2"/>
          <p:cNvSpPr>
            <a:spLocks noGrp="1"/>
          </p:cNvSpPr>
          <p:nvPr>
            <p:ph idx="1"/>
          </p:nvPr>
        </p:nvSpPr>
        <p:spPr>
          <a:xfrm>
            <a:off x="1450978" y="2514600"/>
            <a:ext cx="9608820" cy="3304118"/>
          </a:xfrm>
        </p:spPr>
        <p:txBody>
          <a:bodyPr>
            <a:normAutofit/>
          </a:bodyPr>
          <a:lstStyle/>
          <a:p>
            <a:pPr marL="0" indent="0" algn="ctr">
              <a:buNone/>
            </a:pPr>
            <a:r>
              <a:rPr lang="en-US" sz="3600" dirty="0" smtClean="0"/>
              <a:t>If someone is not able to get a sense of your project by looking at the budget, it probably needs more work. </a:t>
            </a:r>
          </a:p>
        </p:txBody>
      </p:sp>
      <p:pic>
        <p:nvPicPr>
          <p:cNvPr id="2056" name="Picture 8" descr="Image result for bud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170" y="4166659"/>
            <a:ext cx="4137660" cy="163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18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 </a:t>
            </a:r>
            <a:r>
              <a:rPr lang="en-US" b="1" dirty="0"/>
              <a:t>Minute Exercise</a:t>
            </a:r>
          </a:p>
        </p:txBody>
      </p:sp>
      <p:pic>
        <p:nvPicPr>
          <p:cNvPr id="4" name="Picture 2" descr="Image result for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834" y="826076"/>
            <a:ext cx="1880755" cy="14599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r>
              <a:rPr lang="en-US" dirty="0" smtClean="0"/>
              <a:t>List the items you will need in your budget.</a:t>
            </a:r>
          </a:p>
          <a:p>
            <a:pPr lvl="1"/>
            <a:r>
              <a:rPr lang="en-US" dirty="0" smtClean="0">
                <a:solidFill>
                  <a:schemeClr val="tx1"/>
                </a:solidFill>
              </a:rPr>
              <a:t>Do not attempt to assign a numeric value to each item. </a:t>
            </a:r>
          </a:p>
          <a:p>
            <a:pPr lvl="1"/>
            <a:r>
              <a:rPr lang="en-US" dirty="0" smtClean="0">
                <a:solidFill>
                  <a:schemeClr val="tx1"/>
                </a:solidFill>
              </a:rPr>
              <a:t>This is a preliminary “sketch.”</a:t>
            </a:r>
          </a:p>
          <a:p>
            <a:pPr marL="0" indent="0">
              <a:buNone/>
            </a:pPr>
            <a:endParaRPr lang="en-US" dirty="0">
              <a:solidFill>
                <a:schemeClr val="tx1"/>
              </a:solidFill>
            </a:endParaRPr>
          </a:p>
          <a:p>
            <a:pPr marL="0" indent="0">
              <a:buNone/>
            </a:pPr>
            <a:endParaRPr lang="en-US" dirty="0"/>
          </a:p>
        </p:txBody>
      </p:sp>
      <p:pic>
        <p:nvPicPr>
          <p:cNvPr id="8" name="Picture 7"/>
          <p:cNvPicPr>
            <a:picLocks noChangeAspect="1"/>
          </p:cNvPicPr>
          <p:nvPr/>
        </p:nvPicPr>
        <p:blipFill>
          <a:blip r:embed="rId3"/>
          <a:stretch>
            <a:fillRect/>
          </a:stretch>
        </p:blipFill>
        <p:spPr>
          <a:xfrm>
            <a:off x="4080510" y="4043362"/>
            <a:ext cx="3623310" cy="2103439"/>
          </a:xfrm>
          <a:prstGeom prst="rect">
            <a:avLst/>
          </a:prstGeom>
        </p:spPr>
      </p:pic>
    </p:spTree>
    <p:extLst>
      <p:ext uri="{BB962C8B-B14F-4D97-AF65-F5344CB8AC3E}">
        <p14:creationId xmlns:p14="http://schemas.microsoft.com/office/powerpoint/2010/main" val="7351927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Planning to write</a:t>
            </a:r>
            <a:endParaRPr lang="en-US" b="1" dirty="0"/>
          </a:p>
        </p:txBody>
      </p:sp>
      <p:sp>
        <p:nvSpPr>
          <p:cNvPr id="3" name="Content Placeholder 2"/>
          <p:cNvSpPr>
            <a:spLocks noGrp="1"/>
          </p:cNvSpPr>
          <p:nvPr>
            <p:ph idx="1"/>
          </p:nvPr>
        </p:nvSpPr>
        <p:spPr>
          <a:xfrm>
            <a:off x="1295401" y="2556932"/>
            <a:ext cx="9601196" cy="3636050"/>
          </a:xfrm>
        </p:spPr>
        <p:txBody>
          <a:bodyPr>
            <a:noAutofit/>
          </a:bodyPr>
          <a:lstStyle/>
          <a:p>
            <a:pPr marL="514350" indent="-514350">
              <a:buFont typeface="+mj-lt"/>
              <a:buAutoNum type="arabicPeriod"/>
            </a:pPr>
            <a:r>
              <a:rPr lang="en-US" sz="1400" b="1" strike="sngStrike" dirty="0"/>
              <a:t>Choose your project idea</a:t>
            </a:r>
          </a:p>
          <a:p>
            <a:pPr marL="514350" indent="-514350">
              <a:buFont typeface="+mj-lt"/>
              <a:buAutoNum type="arabicPeriod"/>
            </a:pPr>
            <a:r>
              <a:rPr lang="en-US" sz="1400" b="1" strike="sngStrike" dirty="0"/>
              <a:t>Identify likely funders</a:t>
            </a:r>
          </a:p>
          <a:p>
            <a:pPr marL="514350" indent="-514350">
              <a:buFont typeface="+mj-lt"/>
              <a:buAutoNum type="arabicPeriod"/>
            </a:pPr>
            <a:r>
              <a:rPr lang="en-US" sz="1400" b="1" strike="sngStrike" dirty="0"/>
              <a:t>Identify and analyze the appropriate program(s)/funding opportunity</a:t>
            </a:r>
          </a:p>
          <a:p>
            <a:pPr marL="514350" indent="-514350">
              <a:buFont typeface="+mj-lt"/>
              <a:buAutoNum type="arabicPeriod"/>
            </a:pPr>
            <a:r>
              <a:rPr lang="en-US" sz="1400" b="1" strike="sngStrike" dirty="0"/>
              <a:t>Translate your </a:t>
            </a:r>
            <a:r>
              <a:rPr lang="en-US" sz="1400" b="1" u="sng" strike="sngStrike" dirty="0"/>
              <a:t>idea</a:t>
            </a:r>
            <a:r>
              <a:rPr lang="en-US" sz="1400" b="1" strike="sngStrike" dirty="0"/>
              <a:t> into a </a:t>
            </a:r>
            <a:r>
              <a:rPr lang="en-US" sz="1400" b="1" u="sng" strike="sngStrike" dirty="0"/>
              <a:t>project </a:t>
            </a:r>
            <a:r>
              <a:rPr lang="en-US" sz="1400" b="1" strike="sngStrike" dirty="0"/>
              <a:t> that fits the funding opportunity</a:t>
            </a:r>
            <a:endParaRPr lang="en-US" sz="1400" b="1" u="sng" strike="sngStrike" dirty="0"/>
          </a:p>
          <a:p>
            <a:pPr marL="514350" indent="-514350">
              <a:buFont typeface="+mj-lt"/>
              <a:buAutoNum type="arabicPeriod"/>
            </a:pPr>
            <a:r>
              <a:rPr lang="en-US" sz="1400" b="1" strike="sngStrike" dirty="0" smtClean="0"/>
              <a:t>Talk </a:t>
            </a:r>
            <a:r>
              <a:rPr lang="en-US" sz="1400" b="1" strike="sngStrike" dirty="0"/>
              <a:t>to your program officer(s) about your project</a:t>
            </a:r>
          </a:p>
          <a:p>
            <a:pPr marL="514350" indent="-514350">
              <a:buFont typeface="+mj-lt"/>
              <a:buAutoNum type="arabicPeriod"/>
            </a:pPr>
            <a:r>
              <a:rPr lang="en-US" sz="1400" b="1" strike="sngStrike" dirty="0"/>
              <a:t>Plan how you will address other </a:t>
            </a:r>
            <a:r>
              <a:rPr lang="en-US" sz="1400" b="1" strike="sngStrike" dirty="0" smtClean="0"/>
              <a:t>requirements (i.e., dissemination, assessment/evaluation, student training, </a:t>
            </a:r>
            <a:r>
              <a:rPr lang="en-US" sz="1400" b="1" strike="sngStrike" dirty="0" err="1" smtClean="0"/>
              <a:t>etc</a:t>
            </a:r>
            <a:r>
              <a:rPr lang="en-US" sz="1400" b="1" dirty="0" smtClean="0"/>
              <a:t>)</a:t>
            </a:r>
            <a:endParaRPr lang="en-US" sz="1400" b="1" dirty="0"/>
          </a:p>
          <a:p>
            <a:pPr marL="514350" indent="-514350">
              <a:buFont typeface="+mj-lt"/>
              <a:buAutoNum type="arabicPeriod"/>
            </a:pPr>
            <a:r>
              <a:rPr lang="en-US" sz="1400" b="1" strike="sngStrike" dirty="0" smtClean="0"/>
              <a:t>Recruit </a:t>
            </a:r>
            <a:r>
              <a:rPr lang="en-US" sz="1400" b="1" strike="sngStrike" dirty="0"/>
              <a:t>any needed collaborators</a:t>
            </a:r>
          </a:p>
          <a:p>
            <a:pPr marL="514350" indent="-514350">
              <a:buFont typeface="+mj-lt"/>
              <a:buAutoNum type="arabicPeriod"/>
            </a:pPr>
            <a:r>
              <a:rPr lang="en-US" sz="1400" b="1" strike="sngStrike" dirty="0"/>
              <a:t>Talk to your pre-award office</a:t>
            </a:r>
          </a:p>
          <a:p>
            <a:pPr marL="514350" indent="-514350">
              <a:buFont typeface="+mj-lt"/>
              <a:buAutoNum type="arabicPeriod"/>
            </a:pPr>
            <a:r>
              <a:rPr lang="en-US" sz="1400" b="1" strike="sngStrike" dirty="0"/>
              <a:t>Line up colleagues and others to read your drafts</a:t>
            </a:r>
          </a:p>
          <a:p>
            <a:pPr marL="514350" indent="-514350">
              <a:buFont typeface="+mj-lt"/>
              <a:buAutoNum type="arabicPeriod"/>
            </a:pPr>
            <a:r>
              <a:rPr lang="en-US" sz="1400" b="1" dirty="0"/>
              <a:t>Schedule your proposal </a:t>
            </a:r>
            <a:r>
              <a:rPr lang="en-US" sz="1400" b="1" dirty="0" smtClean="0"/>
              <a:t>writing time</a:t>
            </a:r>
            <a:endParaRPr lang="en-US" sz="1400" b="1" dirty="0"/>
          </a:p>
        </p:txBody>
      </p:sp>
      <p:sp>
        <p:nvSpPr>
          <p:cNvPr id="4" name="Oval 3"/>
          <p:cNvSpPr/>
          <p:nvPr/>
        </p:nvSpPr>
        <p:spPr>
          <a:xfrm>
            <a:off x="592280" y="5476009"/>
            <a:ext cx="8011391" cy="4364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3876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Scheduling Writing Time</a:t>
            </a:r>
            <a:endParaRPr lang="en-US" b="1" dirty="0"/>
          </a:p>
        </p:txBody>
      </p:sp>
      <p:sp>
        <p:nvSpPr>
          <p:cNvPr id="3" name="Content Placeholder 2"/>
          <p:cNvSpPr>
            <a:spLocks noGrp="1"/>
          </p:cNvSpPr>
          <p:nvPr>
            <p:ph idx="1"/>
          </p:nvPr>
        </p:nvSpPr>
        <p:spPr/>
        <p:txBody>
          <a:bodyPr>
            <a:normAutofit lnSpcReduction="10000"/>
          </a:bodyPr>
          <a:lstStyle/>
          <a:p>
            <a:r>
              <a:rPr lang="en-US" dirty="0" smtClean="0"/>
              <a:t>Completing a proposal is a work-intensive undertaking. </a:t>
            </a:r>
          </a:p>
          <a:p>
            <a:r>
              <a:rPr lang="en-US" dirty="0"/>
              <a:t>Work backward from due </a:t>
            </a:r>
            <a:r>
              <a:rPr lang="en-US" dirty="0" smtClean="0"/>
              <a:t>date.</a:t>
            </a:r>
            <a:endParaRPr lang="en-US" dirty="0"/>
          </a:p>
          <a:p>
            <a:r>
              <a:rPr lang="en-US" dirty="0"/>
              <a:t>Make a checklist of all components </a:t>
            </a:r>
            <a:r>
              <a:rPr lang="en-US" dirty="0" smtClean="0"/>
              <a:t>needed.</a:t>
            </a:r>
            <a:endParaRPr lang="en-US" dirty="0"/>
          </a:p>
          <a:p>
            <a:r>
              <a:rPr lang="en-US" dirty="0"/>
              <a:t>Check with your pre-award </a:t>
            </a:r>
            <a:r>
              <a:rPr lang="en-US" dirty="0" smtClean="0"/>
              <a:t>administrators:</a:t>
            </a:r>
            <a:endParaRPr lang="en-US" dirty="0"/>
          </a:p>
          <a:p>
            <a:pPr lvl="1"/>
            <a:r>
              <a:rPr lang="en-US" dirty="0"/>
              <a:t>Do you need to be registered on funder portal?</a:t>
            </a:r>
          </a:p>
          <a:p>
            <a:pPr lvl="1"/>
            <a:r>
              <a:rPr lang="en-US" dirty="0"/>
              <a:t>How much time for routing?</a:t>
            </a:r>
          </a:p>
          <a:p>
            <a:pPr lvl="1"/>
            <a:r>
              <a:rPr lang="en-US" dirty="0"/>
              <a:t>When do they need the finished proposal?</a:t>
            </a:r>
          </a:p>
          <a:p>
            <a:endParaRPr lang="en-US" dirty="0"/>
          </a:p>
        </p:txBody>
      </p:sp>
    </p:spTree>
    <p:extLst>
      <p:ext uri="{BB962C8B-B14F-4D97-AF65-F5344CB8AC3E}">
        <p14:creationId xmlns:p14="http://schemas.microsoft.com/office/powerpoint/2010/main" val="25075731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Scheduling Writing Time</a:t>
            </a:r>
          </a:p>
        </p:txBody>
      </p:sp>
      <p:sp>
        <p:nvSpPr>
          <p:cNvPr id="3" name="Content Placeholder 2"/>
          <p:cNvSpPr>
            <a:spLocks noGrp="1"/>
          </p:cNvSpPr>
          <p:nvPr>
            <p:ph idx="1"/>
          </p:nvPr>
        </p:nvSpPr>
        <p:spPr/>
        <p:txBody>
          <a:bodyPr/>
          <a:lstStyle/>
          <a:p>
            <a:r>
              <a:rPr lang="en-US" dirty="0"/>
              <a:t>Do you need letters of collaboration</a:t>
            </a:r>
            <a:r>
              <a:rPr lang="en-US" dirty="0" smtClean="0"/>
              <a:t>? Do you need letters of recommendation?</a:t>
            </a:r>
            <a:endParaRPr lang="en-US" dirty="0"/>
          </a:p>
          <a:p>
            <a:r>
              <a:rPr lang="en-US" dirty="0"/>
              <a:t>Do you need input from others?</a:t>
            </a:r>
          </a:p>
          <a:p>
            <a:r>
              <a:rPr lang="en-US" dirty="0"/>
              <a:t>Line up editors (when do they need a draft</a:t>
            </a:r>
            <a:r>
              <a:rPr lang="en-US" dirty="0" smtClean="0"/>
              <a:t>?).</a:t>
            </a:r>
            <a:endParaRPr lang="en-US" dirty="0"/>
          </a:p>
          <a:p>
            <a:r>
              <a:rPr lang="en-US" dirty="0"/>
              <a:t>Work on budget </a:t>
            </a:r>
            <a:r>
              <a:rPr lang="en-US" dirty="0" smtClean="0"/>
              <a:t>first.</a:t>
            </a:r>
            <a:endParaRPr lang="en-US" dirty="0"/>
          </a:p>
          <a:p>
            <a:r>
              <a:rPr lang="en-US" dirty="0"/>
              <a:t>Don’t forget other requirements (</a:t>
            </a:r>
            <a:r>
              <a:rPr lang="en-US" dirty="0" smtClean="0"/>
              <a:t>Bios/CVs, </a:t>
            </a:r>
            <a:r>
              <a:rPr lang="en-US" dirty="0"/>
              <a:t>Current &amp; </a:t>
            </a:r>
            <a:r>
              <a:rPr lang="en-US" dirty="0" smtClean="0"/>
              <a:t>Pending Support, Institutional letters of support, </a:t>
            </a:r>
            <a:r>
              <a:rPr lang="en-US" dirty="0"/>
              <a:t>etc</a:t>
            </a:r>
            <a:r>
              <a:rPr lang="en-US" dirty="0" smtClean="0"/>
              <a:t>.).</a:t>
            </a:r>
            <a:endParaRPr lang="en-US" dirty="0"/>
          </a:p>
        </p:txBody>
      </p:sp>
    </p:spTree>
    <p:extLst>
      <p:ext uri="{BB962C8B-B14F-4D97-AF65-F5344CB8AC3E}">
        <p14:creationId xmlns:p14="http://schemas.microsoft.com/office/powerpoint/2010/main" val="27933028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Where are you trying to go?</a:t>
            </a:r>
            <a:endParaRPr lang="en-US" b="1" dirty="0"/>
          </a:p>
        </p:txBody>
      </p:sp>
      <p:sp>
        <p:nvSpPr>
          <p:cNvPr id="3" name="TextBox 2"/>
          <p:cNvSpPr txBox="1"/>
          <p:nvPr/>
        </p:nvSpPr>
        <p:spPr>
          <a:xfrm>
            <a:off x="1425286" y="2680855"/>
            <a:ext cx="9341427" cy="3148445"/>
          </a:xfrm>
          <a:prstGeom prst="rect">
            <a:avLst/>
          </a:prstGeom>
          <a:noFill/>
        </p:spPr>
        <p:txBody>
          <a:bodyPr wrap="square" rtlCol="0">
            <a:spAutoFit/>
          </a:bodyPr>
          <a:lstStyle/>
          <a:p>
            <a:endParaRPr lang="en-US" dirty="0"/>
          </a:p>
        </p:txBody>
      </p:sp>
      <p:sp>
        <p:nvSpPr>
          <p:cNvPr id="4" name="Right Arrow 3"/>
          <p:cNvSpPr/>
          <p:nvPr/>
        </p:nvSpPr>
        <p:spPr>
          <a:xfrm>
            <a:off x="1600201" y="3044537"/>
            <a:ext cx="7252854" cy="1101436"/>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600201" y="4135582"/>
            <a:ext cx="90227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767446" y="4145973"/>
            <a:ext cx="129886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241223" y="4145973"/>
            <a:ext cx="152443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940571" y="4145973"/>
            <a:ext cx="213793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06683" y="4371155"/>
            <a:ext cx="6294293" cy="276999"/>
          </a:xfrm>
          <a:prstGeom prst="rect">
            <a:avLst/>
          </a:prstGeom>
          <a:noFill/>
        </p:spPr>
        <p:txBody>
          <a:bodyPr wrap="square" rtlCol="0">
            <a:spAutoFit/>
          </a:bodyPr>
          <a:lstStyle/>
          <a:p>
            <a:r>
              <a:rPr lang="en-US" sz="1200" b="1" dirty="0" smtClean="0"/>
              <a:t>Dissertation          Preliminary Work         Project One                        Project Two</a:t>
            </a:r>
            <a:endParaRPr lang="en-US" sz="1200" b="1" dirty="0"/>
          </a:p>
        </p:txBody>
      </p:sp>
      <p:sp>
        <p:nvSpPr>
          <p:cNvPr id="10" name="TextBox 9"/>
          <p:cNvSpPr txBox="1"/>
          <p:nvPr/>
        </p:nvSpPr>
        <p:spPr>
          <a:xfrm>
            <a:off x="8927090" y="2712028"/>
            <a:ext cx="1818409" cy="2862322"/>
          </a:xfrm>
          <a:prstGeom prst="rect">
            <a:avLst/>
          </a:prstGeom>
          <a:noFill/>
        </p:spPr>
        <p:txBody>
          <a:bodyPr wrap="square" rtlCol="0">
            <a:spAutoFit/>
          </a:bodyPr>
          <a:lstStyle/>
          <a:p>
            <a:r>
              <a:rPr lang="en-US" b="1" dirty="0" smtClean="0"/>
              <a:t>What’s the Big Picture Question? Why is the Big Picture Question Needed?</a:t>
            </a:r>
          </a:p>
          <a:p>
            <a:r>
              <a:rPr lang="en-US" b="1" dirty="0" smtClean="0"/>
              <a:t>What is the Overarching Challenge?</a:t>
            </a:r>
            <a:endParaRPr lang="en-US" b="1" dirty="0"/>
          </a:p>
        </p:txBody>
      </p:sp>
    </p:spTree>
    <p:extLst>
      <p:ext uri="{BB962C8B-B14F-4D97-AF65-F5344CB8AC3E}">
        <p14:creationId xmlns:p14="http://schemas.microsoft.com/office/powerpoint/2010/main" val="13384103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Scheduling Writing Time</a:t>
            </a:r>
          </a:p>
        </p:txBody>
      </p:sp>
      <p:sp>
        <p:nvSpPr>
          <p:cNvPr id="3" name="Content Placeholder 2"/>
          <p:cNvSpPr>
            <a:spLocks noGrp="1"/>
          </p:cNvSpPr>
          <p:nvPr>
            <p:ph idx="1"/>
          </p:nvPr>
        </p:nvSpPr>
        <p:spPr/>
        <p:txBody>
          <a:bodyPr/>
          <a:lstStyle/>
          <a:p>
            <a:pPr marL="0" indent="0" algn="ctr">
              <a:buNone/>
            </a:pPr>
            <a:r>
              <a:rPr lang="en-US" b="1" dirty="0" smtClean="0"/>
              <a:t>Stuff Happens!</a:t>
            </a:r>
          </a:p>
          <a:p>
            <a:endParaRPr lang="en-US" dirty="0"/>
          </a:p>
        </p:txBody>
      </p:sp>
      <p:pic>
        <p:nvPicPr>
          <p:cNvPr id="5" name="Picture 4"/>
          <p:cNvPicPr>
            <a:picLocks noChangeAspect="1"/>
          </p:cNvPicPr>
          <p:nvPr/>
        </p:nvPicPr>
        <p:blipFill>
          <a:blip r:embed="rId2"/>
          <a:stretch>
            <a:fillRect/>
          </a:stretch>
        </p:blipFill>
        <p:spPr>
          <a:xfrm>
            <a:off x="1735454" y="3075518"/>
            <a:ext cx="4025266" cy="2778338"/>
          </a:xfrm>
          <a:prstGeom prst="rect">
            <a:avLst/>
          </a:prstGeom>
        </p:spPr>
      </p:pic>
      <p:pic>
        <p:nvPicPr>
          <p:cNvPr id="6" name="Picture 5"/>
          <p:cNvPicPr>
            <a:picLocks noChangeAspect="1"/>
          </p:cNvPicPr>
          <p:nvPr/>
        </p:nvPicPr>
        <p:blipFill>
          <a:blip r:embed="rId3"/>
          <a:stretch>
            <a:fillRect/>
          </a:stretch>
        </p:blipFill>
        <p:spPr>
          <a:xfrm>
            <a:off x="6389365" y="3075518"/>
            <a:ext cx="4000500" cy="2800350"/>
          </a:xfrm>
          <a:prstGeom prst="rect">
            <a:avLst/>
          </a:prstGeom>
        </p:spPr>
      </p:pic>
    </p:spTree>
    <p:extLst>
      <p:ext uri="{BB962C8B-B14F-4D97-AF65-F5344CB8AC3E}">
        <p14:creationId xmlns:p14="http://schemas.microsoft.com/office/powerpoint/2010/main" val="29498945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a:t>
            </a:r>
            <a:r>
              <a:rPr lang="en-US" b="1" dirty="0" smtClean="0"/>
              <a:t> </a:t>
            </a:r>
            <a:r>
              <a:rPr lang="en-US" b="1" dirty="0"/>
              <a:t>Minute Exercise</a:t>
            </a:r>
          </a:p>
        </p:txBody>
      </p:sp>
      <p:pic>
        <p:nvPicPr>
          <p:cNvPr id="4" name="Picture 2" descr="Image result for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834" y="826076"/>
            <a:ext cx="1880755" cy="14599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normAutofit lnSpcReduction="10000"/>
          </a:bodyPr>
          <a:lstStyle/>
          <a:p>
            <a:pPr marL="0" indent="0">
              <a:buNone/>
            </a:pPr>
            <a:r>
              <a:rPr lang="en-US" dirty="0" smtClean="0"/>
              <a:t>Sketch out a timeline for writing preparation and writing:</a:t>
            </a:r>
          </a:p>
          <a:p>
            <a:r>
              <a:rPr lang="en-US" dirty="0"/>
              <a:t>When will you have </a:t>
            </a:r>
            <a:r>
              <a:rPr lang="en-US" dirty="0" smtClean="0"/>
              <a:t>the concise summary </a:t>
            </a:r>
            <a:r>
              <a:rPr lang="en-US" dirty="0"/>
              <a:t>describing your project goals, objectives and expected outcomes ready to send to the Program Officer?</a:t>
            </a:r>
          </a:p>
          <a:p>
            <a:r>
              <a:rPr lang="en-US" dirty="0"/>
              <a:t>When do you plan to have a draft ready for your mentors/colleagues to review?</a:t>
            </a:r>
          </a:p>
          <a:p>
            <a:r>
              <a:rPr lang="en-US" dirty="0"/>
              <a:t>When will you have a first draft of the Project Description ready</a:t>
            </a:r>
            <a:r>
              <a:rPr lang="en-US" dirty="0" smtClean="0"/>
              <a:t>?</a:t>
            </a:r>
          </a:p>
          <a:p>
            <a:r>
              <a:rPr lang="en-US" dirty="0" smtClean="0"/>
              <a:t>When </a:t>
            </a:r>
            <a:r>
              <a:rPr lang="en-US" dirty="0"/>
              <a:t>do you plan to submit?</a:t>
            </a:r>
          </a:p>
          <a:p>
            <a:pPr marL="0" indent="0">
              <a:buNone/>
            </a:pP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39259126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Grantsmanship 101</a:t>
            </a:r>
            <a:endParaRPr lang="en-US" b="1" dirty="0"/>
          </a:p>
        </p:txBody>
      </p:sp>
      <p:sp>
        <p:nvSpPr>
          <p:cNvPr id="3" name="Content Placeholder 2"/>
          <p:cNvSpPr>
            <a:spLocks noGrp="1"/>
          </p:cNvSpPr>
          <p:nvPr>
            <p:ph idx="1"/>
          </p:nvPr>
        </p:nvSpPr>
        <p:spPr/>
        <p:txBody>
          <a:bodyPr/>
          <a:lstStyle/>
          <a:p>
            <a:pPr marL="0" indent="0" algn="ctr">
              <a:buNone/>
            </a:pPr>
            <a:r>
              <a:rPr lang="en-US" b="1" u="sng" dirty="0" smtClean="0"/>
              <a:t>WRITING STYLE MATTERS</a:t>
            </a:r>
          </a:p>
          <a:p>
            <a:pPr marL="0" indent="0">
              <a:buNone/>
            </a:pPr>
            <a:r>
              <a:rPr lang="en-US" dirty="0"/>
              <a:t>Because your research is probably quite complex, and because proposal reviewers are often tired and overworked, given that they are trying to squeeze time for reviewing proposals into a full schedule that also includes teaching and service commitments as well as their own research, it’s important to avoid convoluted and overly complex sentence structures that are difficult to follow and bury the main idea at the end of the sentence.</a:t>
            </a:r>
          </a:p>
          <a:p>
            <a:pPr marL="0" indent="0">
              <a:buNone/>
            </a:pPr>
            <a:endParaRPr lang="en-US" u="sng" dirty="0"/>
          </a:p>
        </p:txBody>
      </p:sp>
    </p:spTree>
    <p:extLst>
      <p:ext uri="{BB962C8B-B14F-4D97-AF65-F5344CB8AC3E}">
        <p14:creationId xmlns:p14="http://schemas.microsoft.com/office/powerpoint/2010/main" val="23682509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Grantsmanship 101</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u="sng" dirty="0" smtClean="0"/>
              <a:t>Make your proposal easy to read</a:t>
            </a:r>
          </a:p>
          <a:p>
            <a:r>
              <a:rPr lang="en-US" dirty="0" smtClean="0"/>
              <a:t>Use </a:t>
            </a:r>
            <a:r>
              <a:rPr lang="en-US" dirty="0"/>
              <a:t>figures, flow charts, tables, bullet lists, etc.</a:t>
            </a:r>
          </a:p>
          <a:p>
            <a:r>
              <a:rPr lang="en-US" dirty="0"/>
              <a:t>Use heading and subheadings to help reviewers locate the </a:t>
            </a:r>
            <a:r>
              <a:rPr lang="en-US" dirty="0" smtClean="0"/>
              <a:t>information.</a:t>
            </a:r>
            <a:endParaRPr lang="en-US" dirty="0"/>
          </a:p>
          <a:p>
            <a:r>
              <a:rPr lang="en-US" dirty="0"/>
              <a:t>Bold, italics and underlining (used judiciously) can help reviewers find important </a:t>
            </a:r>
            <a:r>
              <a:rPr lang="en-US" dirty="0" smtClean="0"/>
              <a:t>points and highlight areas that address review criteria.</a:t>
            </a:r>
            <a:endParaRPr lang="en-US" dirty="0"/>
          </a:p>
          <a:p>
            <a:r>
              <a:rPr lang="en-US" dirty="0"/>
              <a:t>No tiny fonts or illegible figure </a:t>
            </a:r>
            <a:r>
              <a:rPr lang="en-US" dirty="0" smtClean="0"/>
              <a:t>labels.</a:t>
            </a:r>
            <a:endParaRPr lang="en-US" dirty="0"/>
          </a:p>
          <a:p>
            <a:r>
              <a:rPr lang="en-US" dirty="0"/>
              <a:t>Captions explain the point of your </a:t>
            </a:r>
            <a:r>
              <a:rPr lang="en-US" dirty="0" smtClean="0"/>
              <a:t>figure.</a:t>
            </a:r>
          </a:p>
          <a:p>
            <a:r>
              <a:rPr lang="en-US" dirty="0" smtClean="0"/>
              <a:t>Avoid jargon and acronyms that aren’t defined or explained. </a:t>
            </a:r>
            <a:endParaRPr lang="en-US" dirty="0"/>
          </a:p>
        </p:txBody>
      </p:sp>
    </p:spTree>
    <p:extLst>
      <p:ext uri="{BB962C8B-B14F-4D97-AF65-F5344CB8AC3E}">
        <p14:creationId xmlns:p14="http://schemas.microsoft.com/office/powerpoint/2010/main" val="18674532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28700" y="948691"/>
            <a:ext cx="9601200" cy="4949508"/>
          </a:xfrm>
        </p:spPr>
        <p:txBody>
          <a:bodyPr>
            <a:normAutofit fontScale="25000" lnSpcReduction="20000"/>
          </a:bodyPr>
          <a:lstStyle/>
          <a:p>
            <a:pPr algn="ctr"/>
            <a:endParaRPr lang="en-US" dirty="0"/>
          </a:p>
          <a:p>
            <a:pPr marL="0" indent="0" algn="ctr">
              <a:buNone/>
            </a:pPr>
            <a:r>
              <a:rPr lang="en-US" sz="4800" b="1" dirty="0" smtClean="0"/>
              <a:t>The </a:t>
            </a:r>
            <a:r>
              <a:rPr lang="en-US" sz="4800" b="1" dirty="0"/>
              <a:t>Role of Penguins in the Wizard of Oz </a:t>
            </a:r>
            <a:endParaRPr lang="en-US" sz="4800" b="1" dirty="0" smtClean="0"/>
          </a:p>
          <a:p>
            <a:pPr marL="0" indent="0">
              <a:buNone/>
            </a:pPr>
            <a:r>
              <a:rPr lang="en-US" sz="4800" b="1" dirty="0" smtClean="0"/>
              <a:t>Project </a:t>
            </a:r>
            <a:r>
              <a:rPr lang="en-US" sz="4800" b="1" dirty="0"/>
              <a:t>Description </a:t>
            </a:r>
            <a:endParaRPr lang="en-US" sz="4800" dirty="0"/>
          </a:p>
          <a:p>
            <a:pPr marL="0" indent="0">
              <a:buNone/>
            </a:pPr>
            <a:r>
              <a:rPr lang="en-US" sz="4800" dirty="0" smtClean="0"/>
              <a:t>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a:t>
            </a:r>
          </a:p>
          <a:p>
            <a:pPr marL="0" indent="0">
              <a:buNone/>
            </a:pPr>
            <a:r>
              <a:rPr lang="en-US" sz="4800" dirty="0"/>
              <a:t>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a:t>
            </a:r>
            <a:endParaRPr lang="en-US" sz="4800" dirty="0" smtClean="0"/>
          </a:p>
          <a:p>
            <a:pPr marL="0" indent="0">
              <a:buNone/>
            </a:pPr>
            <a:r>
              <a:rPr lang="en-US" sz="4800" dirty="0"/>
              <a:t>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a:t>
            </a:r>
          </a:p>
          <a:p>
            <a:pPr marL="0" indent="0">
              <a:buNone/>
            </a:pPr>
            <a:r>
              <a:rPr lang="en-US" sz="4800" dirty="0"/>
              <a:t>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a:t>Wlkduooaele</a:t>
            </a:r>
            <a:r>
              <a:rPr lang="en-US" sz="4800" dirty="0"/>
              <a:t> </a:t>
            </a:r>
            <a:r>
              <a:rPr lang="en-US" sz="4800" dirty="0" err="1"/>
              <a:t>alkjdlkajsi</a:t>
            </a:r>
            <a:r>
              <a:rPr lang="en-US" sz="4800" dirty="0"/>
              <a:t> </a:t>
            </a:r>
            <a:r>
              <a:rPr lang="en-US" sz="4800" dirty="0" err="1"/>
              <a:t>kjs</a:t>
            </a:r>
            <a:r>
              <a:rPr lang="en-US" sz="4800" dirty="0"/>
              <a:t> </a:t>
            </a:r>
            <a:r>
              <a:rPr lang="en-US" sz="4800" dirty="0" err="1"/>
              <a:t>kaljud</a:t>
            </a:r>
            <a:r>
              <a:rPr lang="en-US" sz="4800" dirty="0"/>
              <a:t>. </a:t>
            </a:r>
            <a:r>
              <a:rPr lang="en-US" sz="4800" dirty="0" err="1"/>
              <a:t>Lljauuwqppla</a:t>
            </a:r>
            <a:r>
              <a:rPr lang="en-US" sz="4800" dirty="0"/>
              <a:t>, </a:t>
            </a:r>
            <a:r>
              <a:rPr lang="en-US" sz="4800" dirty="0" err="1"/>
              <a:t>tuwj</a:t>
            </a:r>
            <a:r>
              <a:rPr lang="en-US" sz="4800" dirty="0"/>
              <a:t> </a:t>
            </a:r>
            <a:r>
              <a:rPr lang="en-US" sz="4800" dirty="0" err="1"/>
              <a:t>aiwem</a:t>
            </a:r>
            <a:r>
              <a:rPr lang="en-US" sz="4800" dirty="0"/>
              <a:t>, </a:t>
            </a:r>
            <a:r>
              <a:rPr lang="en-US" sz="4800" dirty="0" err="1"/>
              <a:t>nclajsuewlmap</a:t>
            </a:r>
            <a:r>
              <a:rPr lang="en-US" sz="4800" dirty="0"/>
              <a:t>. </a:t>
            </a:r>
            <a:r>
              <a:rPr lang="en-US" sz="4800" dirty="0" err="1"/>
              <a:t>Qufjlakjsi</a:t>
            </a:r>
            <a:r>
              <a:rPr lang="en-US" sz="4800" dirty="0"/>
              <a:t> </a:t>
            </a:r>
            <a:r>
              <a:rPr lang="en-US" sz="4800" dirty="0" err="1"/>
              <a:t>alkjsjedeu</a:t>
            </a:r>
            <a:r>
              <a:rPr lang="en-US" sz="4800" dirty="0"/>
              <a:t> an </a:t>
            </a:r>
            <a:r>
              <a:rPr lang="en-US" sz="4800" dirty="0" err="1"/>
              <a:t>lakjdujis</a:t>
            </a:r>
            <a:r>
              <a:rPr lang="en-US" sz="4800" dirty="0"/>
              <a:t> </a:t>
            </a:r>
            <a:r>
              <a:rPr lang="en-US" sz="4800" dirty="0" err="1"/>
              <a:t>lallgietuy</a:t>
            </a:r>
            <a:r>
              <a:rPr lang="en-US" sz="4800" dirty="0"/>
              <a:t> </a:t>
            </a:r>
            <a:r>
              <a:rPr lang="en-US" sz="4800" dirty="0" err="1"/>
              <a:t>cjbsnbpowlej</a:t>
            </a:r>
            <a:r>
              <a:rPr lang="en-US" sz="4800" dirty="0"/>
              <a:t> </a:t>
            </a:r>
            <a:r>
              <a:rPr lang="en-US" sz="4800" dirty="0" err="1"/>
              <a:t>nmlkhpoewlw</a:t>
            </a:r>
            <a:r>
              <a:rPr lang="en-US" sz="4800" dirty="0"/>
              <a:t> a </a:t>
            </a:r>
            <a:r>
              <a:rPr lang="en-US" sz="4800" dirty="0" err="1"/>
              <a:t>slkjdrj</a:t>
            </a:r>
            <a:r>
              <a:rPr lang="en-US" sz="4800" dirty="0"/>
              <a:t>; </a:t>
            </a:r>
            <a:r>
              <a:rPr lang="en-US" sz="4800" dirty="0" err="1"/>
              <a:t>aksjedlksjeuw</a:t>
            </a:r>
            <a:r>
              <a:rPr lang="en-US" sz="4800" dirty="0"/>
              <a:t>. Ja </a:t>
            </a:r>
            <a:r>
              <a:rPr lang="en-US" sz="4800" dirty="0" err="1"/>
              <a:t>lkj</a:t>
            </a:r>
            <a:r>
              <a:rPr lang="en-US" sz="4800" dirty="0"/>
              <a:t> </a:t>
            </a:r>
            <a:r>
              <a:rPr lang="en-US" sz="4800" dirty="0" err="1"/>
              <a:t>lkjasdjoion</a:t>
            </a:r>
            <a:r>
              <a:rPr lang="en-US" sz="4800" dirty="0"/>
              <a:t> w </a:t>
            </a:r>
            <a:r>
              <a:rPr lang="en-US" sz="4800" dirty="0" err="1"/>
              <a:t>lkjad</a:t>
            </a:r>
            <a:r>
              <a:rPr lang="en-US" sz="4800" dirty="0"/>
              <a:t> </a:t>
            </a:r>
            <a:r>
              <a:rPr lang="en-US" sz="4800" dirty="0" err="1"/>
              <a:t>owlkandl</a:t>
            </a:r>
            <a:r>
              <a:rPr lang="en-US" sz="4800" dirty="0"/>
              <a:t> a. </a:t>
            </a:r>
            <a:r>
              <a:rPr lang="en-US" sz="4800" dirty="0" err="1" smtClean="0"/>
              <a:t>Wlkduooaele</a:t>
            </a:r>
            <a:r>
              <a:rPr lang="en-US" sz="4800" dirty="0" smtClean="0"/>
              <a:t>.</a:t>
            </a:r>
            <a:endParaRPr lang="en-US" sz="4800" dirty="0"/>
          </a:p>
          <a:p>
            <a:pPr marL="0" indent="0">
              <a:buNone/>
            </a:pPr>
            <a:endParaRPr lang="en-US" sz="4800" dirty="0"/>
          </a:p>
        </p:txBody>
      </p:sp>
    </p:spTree>
    <p:extLst>
      <p:ext uri="{BB962C8B-B14F-4D97-AF65-F5344CB8AC3E}">
        <p14:creationId xmlns:p14="http://schemas.microsoft.com/office/powerpoint/2010/main" val="30538131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0800000" flipV="1">
            <a:off x="861060" y="1122799"/>
            <a:ext cx="10378440" cy="4893647"/>
          </a:xfrm>
          <a:prstGeom prst="rect">
            <a:avLst/>
          </a:prstGeom>
        </p:spPr>
        <p:txBody>
          <a:bodyPr wrap="square">
            <a:spAutoFit/>
          </a:bodyPr>
          <a:lstStyle/>
          <a:p>
            <a:r>
              <a:rPr lang="en-US" sz="1000" b="1" dirty="0" smtClean="0"/>
              <a:t>				</a:t>
            </a:r>
            <a:r>
              <a:rPr lang="en-US" sz="1200" b="1" dirty="0" smtClean="0"/>
              <a:t>				The </a:t>
            </a:r>
            <a:r>
              <a:rPr lang="en-US" sz="1200" b="1" dirty="0"/>
              <a:t>Role of Penguins in the Wizard of Oz </a:t>
            </a:r>
          </a:p>
          <a:p>
            <a:endParaRPr lang="en-US" sz="1200" b="1" dirty="0" smtClean="0"/>
          </a:p>
          <a:p>
            <a:r>
              <a:rPr lang="en-US" sz="1200" b="1" dirty="0" smtClean="0"/>
              <a:t>Project </a:t>
            </a:r>
            <a:r>
              <a:rPr lang="en-US" sz="1200" b="1" dirty="0"/>
              <a:t>Description </a:t>
            </a:r>
            <a:endParaRPr lang="en-US" sz="1200" dirty="0"/>
          </a:p>
          <a:p>
            <a:r>
              <a:rPr lang="en-US" sz="1200" dirty="0"/>
              <a:t>Ja </a:t>
            </a:r>
            <a:r>
              <a:rPr lang="en-US" sz="1200" dirty="0" err="1"/>
              <a:t>lkj</a:t>
            </a:r>
            <a:r>
              <a:rPr lang="en-US" sz="1200" dirty="0"/>
              <a:t> </a:t>
            </a:r>
            <a:r>
              <a:rPr lang="en-US" sz="1200" dirty="0" err="1"/>
              <a:t>lkjasdjoion</a:t>
            </a:r>
            <a:r>
              <a:rPr lang="en-US" sz="1200" dirty="0"/>
              <a:t> w </a:t>
            </a:r>
            <a:r>
              <a:rPr lang="en-US" sz="1200" dirty="0" err="1"/>
              <a:t>lkjad</a:t>
            </a:r>
            <a:r>
              <a:rPr lang="en-US" sz="1200" dirty="0"/>
              <a:t> </a:t>
            </a:r>
            <a:r>
              <a:rPr lang="en-US" sz="1200" dirty="0" err="1"/>
              <a:t>owlkandl</a:t>
            </a:r>
            <a:r>
              <a:rPr lang="en-US" sz="1200" dirty="0"/>
              <a:t> a. </a:t>
            </a:r>
            <a:r>
              <a:rPr lang="en-US" sz="1200" dirty="0" err="1"/>
              <a:t>Wlkduooaele</a:t>
            </a:r>
            <a:r>
              <a:rPr lang="en-US" sz="1200" dirty="0"/>
              <a:t> </a:t>
            </a:r>
            <a:r>
              <a:rPr lang="en-US" sz="1200" dirty="0" err="1"/>
              <a:t>alkjdlkajsi</a:t>
            </a:r>
            <a:r>
              <a:rPr lang="en-US" sz="1200" dirty="0"/>
              <a:t> </a:t>
            </a:r>
            <a:r>
              <a:rPr lang="en-US" sz="1200" dirty="0" err="1"/>
              <a:t>kjs</a:t>
            </a:r>
            <a:r>
              <a:rPr lang="en-US" sz="1200" dirty="0"/>
              <a:t> </a:t>
            </a:r>
            <a:r>
              <a:rPr lang="en-US" sz="1200" dirty="0" err="1"/>
              <a:t>kaljud</a:t>
            </a:r>
            <a:r>
              <a:rPr lang="en-US" sz="1200" dirty="0"/>
              <a:t>. </a:t>
            </a:r>
            <a:r>
              <a:rPr lang="en-US" sz="1200" dirty="0" err="1"/>
              <a:t>Lljauuwqppla</a:t>
            </a:r>
            <a:r>
              <a:rPr lang="en-US" sz="1200" dirty="0"/>
              <a:t>, </a:t>
            </a:r>
            <a:r>
              <a:rPr lang="en-US" sz="1200" dirty="0" err="1"/>
              <a:t>tuwj</a:t>
            </a:r>
            <a:r>
              <a:rPr lang="en-US" sz="1200" dirty="0"/>
              <a:t> </a:t>
            </a:r>
            <a:r>
              <a:rPr lang="en-US" sz="1200" dirty="0" err="1"/>
              <a:t>aiwem</a:t>
            </a:r>
            <a:r>
              <a:rPr lang="en-US" sz="1200" dirty="0"/>
              <a:t>, </a:t>
            </a:r>
            <a:r>
              <a:rPr lang="en-US" sz="1200" dirty="0" err="1"/>
              <a:t>nclajsuewlmap</a:t>
            </a:r>
            <a:r>
              <a:rPr lang="en-US" sz="1200" dirty="0"/>
              <a:t>. </a:t>
            </a:r>
            <a:r>
              <a:rPr lang="en-US" sz="1200" dirty="0" err="1"/>
              <a:t>Qufjlakjsi</a:t>
            </a:r>
            <a:r>
              <a:rPr lang="en-US" sz="1200" dirty="0"/>
              <a:t> </a:t>
            </a:r>
            <a:r>
              <a:rPr lang="en-US" sz="1200" dirty="0" err="1"/>
              <a:t>alkjsjedeu</a:t>
            </a:r>
            <a:r>
              <a:rPr lang="en-US" sz="1200" dirty="0"/>
              <a:t> an </a:t>
            </a:r>
            <a:r>
              <a:rPr lang="en-US" sz="1200" dirty="0" err="1"/>
              <a:t>lakjdujis</a:t>
            </a:r>
            <a:r>
              <a:rPr lang="en-US" sz="1200" dirty="0"/>
              <a:t> </a:t>
            </a:r>
            <a:r>
              <a:rPr lang="en-US" sz="1200" dirty="0" err="1"/>
              <a:t>lallgietuy</a:t>
            </a:r>
            <a:r>
              <a:rPr lang="en-US" sz="1200" dirty="0"/>
              <a:t> </a:t>
            </a:r>
            <a:r>
              <a:rPr lang="en-US" sz="1200" dirty="0" err="1"/>
              <a:t>cjbsnbpowlej</a:t>
            </a:r>
            <a:r>
              <a:rPr lang="en-US" sz="1200" dirty="0"/>
              <a:t> </a:t>
            </a:r>
            <a:r>
              <a:rPr lang="en-US" sz="1200" dirty="0" err="1"/>
              <a:t>nmlkhpoewlw</a:t>
            </a:r>
            <a:r>
              <a:rPr lang="en-US" sz="1200" dirty="0"/>
              <a:t> a </a:t>
            </a:r>
            <a:r>
              <a:rPr lang="en-US" sz="1200" dirty="0" err="1"/>
              <a:t>slkjdrj</a:t>
            </a:r>
            <a:r>
              <a:rPr lang="en-US" sz="1200" dirty="0"/>
              <a:t>; </a:t>
            </a:r>
            <a:r>
              <a:rPr lang="en-US" sz="1200" dirty="0" err="1"/>
              <a:t>aksjedlksjeuw</a:t>
            </a:r>
            <a:r>
              <a:rPr lang="en-US" sz="1200" dirty="0"/>
              <a:t>. Ja </a:t>
            </a:r>
            <a:r>
              <a:rPr lang="en-US" sz="1200" dirty="0" err="1"/>
              <a:t>lkj</a:t>
            </a:r>
            <a:r>
              <a:rPr lang="en-US" sz="1200" dirty="0"/>
              <a:t> </a:t>
            </a:r>
            <a:r>
              <a:rPr lang="en-US" sz="1200" dirty="0" err="1"/>
              <a:t>lkjasdjoion</a:t>
            </a:r>
            <a:r>
              <a:rPr lang="en-US" sz="1200" dirty="0"/>
              <a:t> w </a:t>
            </a:r>
            <a:r>
              <a:rPr lang="en-US" sz="1200" dirty="0" err="1"/>
              <a:t>lkjad</a:t>
            </a:r>
            <a:r>
              <a:rPr lang="en-US" sz="1200" dirty="0"/>
              <a:t> </a:t>
            </a:r>
            <a:r>
              <a:rPr lang="en-US" sz="1200" dirty="0" err="1"/>
              <a:t>owlkandl</a:t>
            </a:r>
            <a:r>
              <a:rPr lang="en-US" sz="1200" dirty="0"/>
              <a:t> a. </a:t>
            </a:r>
            <a:r>
              <a:rPr lang="en-US" sz="1200" dirty="0" err="1"/>
              <a:t>Wlkduooaele</a:t>
            </a:r>
            <a:r>
              <a:rPr lang="en-US" sz="1200" dirty="0"/>
              <a:t> </a:t>
            </a:r>
            <a:r>
              <a:rPr lang="en-US" sz="1200" dirty="0" err="1"/>
              <a:t>alkjdlkajsi</a:t>
            </a:r>
            <a:r>
              <a:rPr lang="en-US" sz="1200" dirty="0"/>
              <a:t> </a:t>
            </a:r>
            <a:r>
              <a:rPr lang="en-US" sz="1200" dirty="0" err="1"/>
              <a:t>kjs</a:t>
            </a:r>
            <a:r>
              <a:rPr lang="en-US" sz="1200" dirty="0"/>
              <a:t> </a:t>
            </a:r>
            <a:r>
              <a:rPr lang="en-US" sz="1200" dirty="0" err="1"/>
              <a:t>kaljud</a:t>
            </a:r>
            <a:r>
              <a:rPr lang="en-US" sz="1200" dirty="0"/>
              <a:t>. </a:t>
            </a:r>
            <a:r>
              <a:rPr lang="en-US" sz="1200" dirty="0" err="1"/>
              <a:t>Lljauuwqppla</a:t>
            </a:r>
            <a:r>
              <a:rPr lang="en-US" sz="1200" dirty="0"/>
              <a:t>, </a:t>
            </a:r>
            <a:r>
              <a:rPr lang="en-US" sz="1200" dirty="0" err="1"/>
              <a:t>tuwj</a:t>
            </a:r>
            <a:r>
              <a:rPr lang="en-US" sz="1200" dirty="0"/>
              <a:t> </a:t>
            </a:r>
            <a:r>
              <a:rPr lang="en-US" sz="1200" dirty="0" err="1"/>
              <a:t>aiwem</a:t>
            </a:r>
            <a:r>
              <a:rPr lang="en-US" sz="1200" dirty="0"/>
              <a:t>, </a:t>
            </a:r>
            <a:r>
              <a:rPr lang="en-US" sz="1200" dirty="0" err="1"/>
              <a:t>nclajsuewlmap</a:t>
            </a:r>
            <a:r>
              <a:rPr lang="en-US" sz="1200" dirty="0"/>
              <a:t>. </a:t>
            </a:r>
            <a:r>
              <a:rPr lang="en-US" sz="1200" dirty="0" err="1"/>
              <a:t>Qufjlakjsi</a:t>
            </a:r>
            <a:r>
              <a:rPr lang="en-US" sz="1200" dirty="0"/>
              <a:t> </a:t>
            </a:r>
            <a:r>
              <a:rPr lang="en-US" sz="1200" dirty="0" err="1"/>
              <a:t>alkjsjedeu</a:t>
            </a:r>
            <a:r>
              <a:rPr lang="en-US" sz="1200" dirty="0"/>
              <a:t> an </a:t>
            </a:r>
            <a:r>
              <a:rPr lang="en-US" sz="1200" dirty="0" err="1"/>
              <a:t>lakjdujis</a:t>
            </a:r>
            <a:r>
              <a:rPr lang="en-US" sz="1200" dirty="0"/>
              <a:t> </a:t>
            </a:r>
            <a:r>
              <a:rPr lang="en-US" sz="1200" dirty="0" err="1"/>
              <a:t>lallgietuy</a:t>
            </a:r>
            <a:r>
              <a:rPr lang="en-US" sz="1200" dirty="0"/>
              <a:t> </a:t>
            </a:r>
            <a:r>
              <a:rPr lang="en-US" sz="1200" dirty="0" err="1"/>
              <a:t>cjbsnbpowlej</a:t>
            </a:r>
            <a:r>
              <a:rPr lang="en-US" sz="1200" dirty="0"/>
              <a:t> </a:t>
            </a:r>
            <a:r>
              <a:rPr lang="en-US" sz="1200" dirty="0" err="1"/>
              <a:t>nmlkhpoewlw</a:t>
            </a:r>
            <a:r>
              <a:rPr lang="en-US" sz="1200" dirty="0"/>
              <a:t> a </a:t>
            </a:r>
            <a:r>
              <a:rPr lang="en-US" sz="1200" dirty="0" err="1"/>
              <a:t>slkjdrj</a:t>
            </a:r>
            <a:r>
              <a:rPr lang="en-US" sz="1200" dirty="0"/>
              <a:t>; </a:t>
            </a:r>
            <a:r>
              <a:rPr lang="en-US" sz="1200" dirty="0" err="1"/>
              <a:t>aksjedlksjeuw</a:t>
            </a:r>
            <a:r>
              <a:rPr lang="en-US" sz="1200" dirty="0"/>
              <a:t>. Ja </a:t>
            </a:r>
            <a:r>
              <a:rPr lang="en-US" sz="1200" dirty="0" err="1"/>
              <a:t>lkj</a:t>
            </a:r>
            <a:r>
              <a:rPr lang="en-US" sz="1200" dirty="0"/>
              <a:t> </a:t>
            </a:r>
            <a:r>
              <a:rPr lang="en-US" sz="1200" dirty="0" err="1"/>
              <a:t>lkjasdjoion</a:t>
            </a:r>
            <a:r>
              <a:rPr lang="en-US" sz="1200" dirty="0"/>
              <a:t> w </a:t>
            </a:r>
            <a:r>
              <a:rPr lang="en-US" sz="1200" dirty="0" err="1"/>
              <a:t>lkjad</a:t>
            </a:r>
            <a:r>
              <a:rPr lang="en-US" sz="1200" dirty="0"/>
              <a:t> </a:t>
            </a:r>
            <a:r>
              <a:rPr lang="en-US" sz="1200" dirty="0" err="1"/>
              <a:t>owlkandl</a:t>
            </a:r>
            <a:r>
              <a:rPr lang="en-US" sz="1200" dirty="0"/>
              <a:t> a</a:t>
            </a:r>
            <a:r>
              <a:rPr lang="en-US" sz="1200" u="sng" dirty="0"/>
              <a:t>. </a:t>
            </a:r>
            <a:r>
              <a:rPr lang="en-US" sz="1200" b="1" u="sng" dirty="0" smtClean="0"/>
              <a:t>Our overarching goals are:</a:t>
            </a:r>
            <a:r>
              <a:rPr lang="en-US" sz="1200" u="sng" dirty="0" smtClean="0"/>
              <a:t> </a:t>
            </a:r>
            <a:r>
              <a:rPr lang="en-US" sz="1200" dirty="0" smtClean="0"/>
              <a:t>1) </a:t>
            </a:r>
            <a:r>
              <a:rPr lang="en-US" sz="1200" dirty="0" err="1" smtClean="0"/>
              <a:t>alkjdlkajsi</a:t>
            </a:r>
            <a:r>
              <a:rPr lang="en-US" sz="1200" dirty="0" smtClean="0"/>
              <a:t> </a:t>
            </a:r>
            <a:r>
              <a:rPr lang="en-US" sz="1200" dirty="0" err="1"/>
              <a:t>kjs</a:t>
            </a:r>
            <a:r>
              <a:rPr lang="en-US" sz="1200" dirty="0"/>
              <a:t> </a:t>
            </a:r>
            <a:r>
              <a:rPr lang="en-US" sz="1200" dirty="0" err="1"/>
              <a:t>kaljud</a:t>
            </a:r>
            <a:r>
              <a:rPr lang="en-US" sz="1200" dirty="0"/>
              <a:t>. </a:t>
            </a:r>
            <a:r>
              <a:rPr lang="en-US" sz="1200" dirty="0" err="1"/>
              <a:t>Lljauuwqppla</a:t>
            </a:r>
            <a:r>
              <a:rPr lang="en-US" sz="1200" dirty="0"/>
              <a:t>, </a:t>
            </a:r>
            <a:r>
              <a:rPr lang="en-US" sz="1200" dirty="0" err="1"/>
              <a:t>tuwj</a:t>
            </a:r>
            <a:r>
              <a:rPr lang="en-US" sz="1200" dirty="0"/>
              <a:t> </a:t>
            </a:r>
            <a:r>
              <a:rPr lang="en-US" sz="1200" dirty="0" err="1"/>
              <a:t>aiwem</a:t>
            </a:r>
            <a:r>
              <a:rPr lang="en-US" sz="1200" dirty="0"/>
              <a:t>, </a:t>
            </a:r>
            <a:r>
              <a:rPr lang="en-US" sz="1200" dirty="0" err="1" smtClean="0"/>
              <a:t>nclajsuewlmap</a:t>
            </a:r>
            <a:r>
              <a:rPr lang="en-US" sz="1200" dirty="0" smtClean="0"/>
              <a:t>.; 2) </a:t>
            </a:r>
            <a:r>
              <a:rPr lang="en-US" sz="1200" dirty="0" err="1" smtClean="0"/>
              <a:t>Qufjlakjsi</a:t>
            </a:r>
            <a:r>
              <a:rPr lang="en-US" sz="1200" dirty="0" smtClean="0"/>
              <a:t> </a:t>
            </a:r>
            <a:r>
              <a:rPr lang="en-US" sz="1200" dirty="0" err="1"/>
              <a:t>alkjsjedeu</a:t>
            </a:r>
            <a:r>
              <a:rPr lang="en-US" sz="1200" dirty="0"/>
              <a:t> an </a:t>
            </a:r>
            <a:r>
              <a:rPr lang="en-US" sz="1200" dirty="0" err="1"/>
              <a:t>lakjdujis</a:t>
            </a:r>
            <a:r>
              <a:rPr lang="en-US" sz="1200" dirty="0"/>
              <a:t> </a:t>
            </a:r>
            <a:r>
              <a:rPr lang="en-US" sz="1200" dirty="0" err="1" smtClean="0"/>
              <a:t>lallgietuy</a:t>
            </a:r>
            <a:r>
              <a:rPr lang="en-US" sz="1200" dirty="0" smtClean="0"/>
              <a:t>; and 3) </a:t>
            </a:r>
            <a:r>
              <a:rPr lang="en-US" sz="1200" dirty="0" err="1"/>
              <a:t>cjbsnbpowlej</a:t>
            </a:r>
            <a:r>
              <a:rPr lang="en-US" sz="1200" dirty="0"/>
              <a:t> </a:t>
            </a:r>
            <a:r>
              <a:rPr lang="en-US" sz="1200" dirty="0" err="1"/>
              <a:t>nmlkhpoewlw</a:t>
            </a:r>
            <a:r>
              <a:rPr lang="en-US" sz="1200" dirty="0"/>
              <a:t> a </a:t>
            </a:r>
            <a:r>
              <a:rPr lang="en-US" sz="1200" dirty="0" err="1"/>
              <a:t>slkjdrj</a:t>
            </a:r>
            <a:r>
              <a:rPr lang="en-US" sz="1200" dirty="0"/>
              <a:t>; </a:t>
            </a:r>
            <a:r>
              <a:rPr lang="en-US" sz="1200" dirty="0" err="1"/>
              <a:t>aksjedlksjeuw</a:t>
            </a:r>
            <a:r>
              <a:rPr lang="en-US" sz="1200" dirty="0"/>
              <a:t>. Ja </a:t>
            </a:r>
            <a:r>
              <a:rPr lang="en-US" sz="1200" dirty="0" err="1"/>
              <a:t>lkj</a:t>
            </a:r>
            <a:r>
              <a:rPr lang="en-US" sz="1200" dirty="0"/>
              <a:t> </a:t>
            </a:r>
            <a:r>
              <a:rPr lang="en-US" sz="1200" dirty="0" err="1"/>
              <a:t>lkjasdjoion</a:t>
            </a:r>
            <a:r>
              <a:rPr lang="en-US" sz="1200" dirty="0"/>
              <a:t> w </a:t>
            </a:r>
            <a:r>
              <a:rPr lang="en-US" sz="1200" dirty="0" err="1"/>
              <a:t>lkjad</a:t>
            </a:r>
            <a:r>
              <a:rPr lang="en-US" sz="1200" dirty="0"/>
              <a:t> </a:t>
            </a:r>
            <a:r>
              <a:rPr lang="en-US" sz="1200" dirty="0" err="1"/>
              <a:t>owlkandl</a:t>
            </a:r>
            <a:r>
              <a:rPr lang="en-US" sz="1200" dirty="0"/>
              <a:t> a. </a:t>
            </a:r>
            <a:r>
              <a:rPr lang="en-US" sz="1200" dirty="0" err="1"/>
              <a:t>Wlkduooaele</a:t>
            </a:r>
            <a:r>
              <a:rPr lang="en-US" sz="1200" dirty="0"/>
              <a:t> </a:t>
            </a:r>
            <a:r>
              <a:rPr lang="en-US" sz="1200" dirty="0" err="1"/>
              <a:t>alkjdlkajsi</a:t>
            </a:r>
            <a:r>
              <a:rPr lang="en-US" sz="1200" dirty="0"/>
              <a:t> </a:t>
            </a:r>
            <a:r>
              <a:rPr lang="en-US" sz="1200" dirty="0" err="1"/>
              <a:t>kjs</a:t>
            </a:r>
            <a:r>
              <a:rPr lang="en-US" sz="1200" dirty="0"/>
              <a:t> </a:t>
            </a:r>
            <a:r>
              <a:rPr lang="en-US" sz="1200" dirty="0" err="1"/>
              <a:t>kaljud</a:t>
            </a:r>
            <a:r>
              <a:rPr lang="en-US" sz="1200" dirty="0"/>
              <a:t>. </a:t>
            </a:r>
            <a:r>
              <a:rPr lang="en-US" sz="1200" dirty="0" err="1"/>
              <a:t>Lljauuwqppla</a:t>
            </a:r>
            <a:r>
              <a:rPr lang="en-US" sz="1200" dirty="0"/>
              <a:t>, </a:t>
            </a:r>
            <a:r>
              <a:rPr lang="en-US" sz="1200" dirty="0" err="1"/>
              <a:t>tuwj</a:t>
            </a:r>
            <a:r>
              <a:rPr lang="en-US" sz="1200" dirty="0"/>
              <a:t> </a:t>
            </a:r>
            <a:r>
              <a:rPr lang="en-US" sz="1200" dirty="0" err="1"/>
              <a:t>aiwem</a:t>
            </a:r>
            <a:r>
              <a:rPr lang="en-US" sz="1200" dirty="0"/>
              <a:t>, </a:t>
            </a:r>
            <a:r>
              <a:rPr lang="en-US" sz="1200" dirty="0" err="1"/>
              <a:t>nclajsuewlmap</a:t>
            </a:r>
            <a:r>
              <a:rPr lang="en-US" sz="1200" dirty="0"/>
              <a:t>. </a:t>
            </a:r>
            <a:r>
              <a:rPr lang="en-US" sz="1200" dirty="0" err="1"/>
              <a:t>Qufjlakjsi</a:t>
            </a:r>
            <a:r>
              <a:rPr lang="en-US" sz="1200" dirty="0"/>
              <a:t> </a:t>
            </a:r>
            <a:r>
              <a:rPr lang="en-US" sz="1200" dirty="0" err="1"/>
              <a:t>alkjsjedeu</a:t>
            </a:r>
            <a:r>
              <a:rPr lang="en-US" sz="1200" dirty="0"/>
              <a:t> an </a:t>
            </a:r>
            <a:r>
              <a:rPr lang="en-US" sz="1200" dirty="0" err="1"/>
              <a:t>lakjdujis</a:t>
            </a:r>
            <a:r>
              <a:rPr lang="en-US" sz="1200" dirty="0"/>
              <a:t> </a:t>
            </a:r>
            <a:r>
              <a:rPr lang="en-US" sz="1200" dirty="0" err="1"/>
              <a:t>lallgietuy</a:t>
            </a:r>
            <a:r>
              <a:rPr lang="en-US" sz="1200" dirty="0"/>
              <a:t> </a:t>
            </a:r>
            <a:r>
              <a:rPr lang="en-US" sz="1200" dirty="0" err="1"/>
              <a:t>cjbsnbpowlej</a:t>
            </a:r>
            <a:r>
              <a:rPr lang="en-US" sz="1200" dirty="0"/>
              <a:t> </a:t>
            </a:r>
            <a:r>
              <a:rPr lang="en-US" sz="1200" dirty="0" err="1"/>
              <a:t>nmlkhpoewlw</a:t>
            </a:r>
            <a:r>
              <a:rPr lang="en-US" sz="1200" dirty="0"/>
              <a:t> a </a:t>
            </a:r>
            <a:r>
              <a:rPr lang="en-US" sz="1200" dirty="0" err="1"/>
              <a:t>slkjdrj</a:t>
            </a:r>
            <a:r>
              <a:rPr lang="en-US" sz="1200" dirty="0"/>
              <a:t>; </a:t>
            </a:r>
            <a:r>
              <a:rPr lang="en-US" sz="1200" dirty="0" err="1"/>
              <a:t>aksjedlksjeuw</a:t>
            </a:r>
            <a:r>
              <a:rPr lang="en-US" sz="1200" dirty="0"/>
              <a:t>. Ja </a:t>
            </a:r>
            <a:r>
              <a:rPr lang="en-US" sz="1200" dirty="0" err="1"/>
              <a:t>lkj</a:t>
            </a:r>
            <a:r>
              <a:rPr lang="en-US" sz="1200" dirty="0"/>
              <a:t> </a:t>
            </a:r>
            <a:r>
              <a:rPr lang="en-US" sz="1200" dirty="0" err="1"/>
              <a:t>lkjasdjoion</a:t>
            </a:r>
            <a:r>
              <a:rPr lang="en-US" sz="1200" dirty="0"/>
              <a:t> w </a:t>
            </a:r>
            <a:r>
              <a:rPr lang="en-US" sz="1200" dirty="0" err="1"/>
              <a:t>lkjad</a:t>
            </a:r>
            <a:r>
              <a:rPr lang="en-US" sz="1200" dirty="0"/>
              <a:t> </a:t>
            </a:r>
            <a:r>
              <a:rPr lang="en-US" sz="1200" dirty="0" err="1"/>
              <a:t>owlkandl</a:t>
            </a:r>
            <a:r>
              <a:rPr lang="en-US" sz="1200" dirty="0"/>
              <a:t> a. </a:t>
            </a:r>
            <a:r>
              <a:rPr lang="en-US" sz="1200" b="1" u="sng" dirty="0" smtClean="0"/>
              <a:t>This project is significant because </a:t>
            </a:r>
            <a:r>
              <a:rPr lang="en-US" sz="1200" dirty="0" err="1" smtClean="0"/>
              <a:t>Wlkduooaele</a:t>
            </a:r>
            <a:r>
              <a:rPr lang="en-US" sz="1200" dirty="0" smtClean="0"/>
              <a:t> </a:t>
            </a:r>
            <a:r>
              <a:rPr lang="en-US" sz="1200" dirty="0" err="1"/>
              <a:t>alkjdlkajsi</a:t>
            </a:r>
            <a:r>
              <a:rPr lang="en-US" sz="1200" dirty="0"/>
              <a:t> </a:t>
            </a:r>
            <a:r>
              <a:rPr lang="en-US" sz="1200" dirty="0" err="1"/>
              <a:t>kjs</a:t>
            </a:r>
            <a:r>
              <a:rPr lang="en-US" sz="1200" dirty="0"/>
              <a:t> </a:t>
            </a:r>
            <a:r>
              <a:rPr lang="en-US" sz="1200" dirty="0" err="1"/>
              <a:t>kaljud</a:t>
            </a:r>
            <a:r>
              <a:rPr lang="en-US" sz="1200" dirty="0"/>
              <a:t>. </a:t>
            </a:r>
            <a:r>
              <a:rPr lang="en-US" sz="1200" dirty="0" err="1"/>
              <a:t>Lljauuwqppla</a:t>
            </a:r>
            <a:r>
              <a:rPr lang="en-US" sz="1200" dirty="0"/>
              <a:t>, </a:t>
            </a:r>
            <a:r>
              <a:rPr lang="en-US" sz="1200" dirty="0" err="1"/>
              <a:t>tuwj</a:t>
            </a:r>
            <a:r>
              <a:rPr lang="en-US" sz="1200" dirty="0"/>
              <a:t> </a:t>
            </a:r>
            <a:r>
              <a:rPr lang="en-US" sz="1200" dirty="0" err="1"/>
              <a:t>aiwem</a:t>
            </a:r>
            <a:r>
              <a:rPr lang="en-US" sz="1200" dirty="0"/>
              <a:t>, </a:t>
            </a:r>
            <a:r>
              <a:rPr lang="en-US" sz="1200" dirty="0" err="1"/>
              <a:t>nclajsuewlmap</a:t>
            </a:r>
            <a:r>
              <a:rPr lang="en-US" sz="1200" dirty="0"/>
              <a:t>. </a:t>
            </a:r>
            <a:r>
              <a:rPr lang="en-US" sz="1200" dirty="0" err="1"/>
              <a:t>Qufjlakjsi</a:t>
            </a:r>
            <a:r>
              <a:rPr lang="en-US" sz="1200" dirty="0"/>
              <a:t> </a:t>
            </a:r>
            <a:r>
              <a:rPr lang="en-US" sz="1200" dirty="0" err="1"/>
              <a:t>alkjsjedeu</a:t>
            </a:r>
            <a:r>
              <a:rPr lang="en-US" sz="1200" dirty="0"/>
              <a:t> an </a:t>
            </a:r>
            <a:r>
              <a:rPr lang="en-US" sz="1200" dirty="0" err="1"/>
              <a:t>lakjdujis</a:t>
            </a:r>
            <a:r>
              <a:rPr lang="en-US" sz="1200" dirty="0"/>
              <a:t> </a:t>
            </a:r>
            <a:r>
              <a:rPr lang="en-US" sz="1200" dirty="0" err="1"/>
              <a:t>lallgietuy</a:t>
            </a:r>
            <a:r>
              <a:rPr lang="en-US" sz="1200" dirty="0"/>
              <a:t> </a:t>
            </a:r>
            <a:r>
              <a:rPr lang="en-US" sz="1200" dirty="0" err="1"/>
              <a:t>cjbsnbpowlej</a:t>
            </a:r>
            <a:r>
              <a:rPr lang="en-US" sz="1200" dirty="0"/>
              <a:t> </a:t>
            </a:r>
            <a:r>
              <a:rPr lang="en-US" sz="1200" dirty="0" err="1"/>
              <a:t>nmlkhpoewlw</a:t>
            </a:r>
            <a:r>
              <a:rPr lang="en-US" sz="1200" dirty="0"/>
              <a:t> a </a:t>
            </a:r>
            <a:r>
              <a:rPr lang="en-US" sz="1200" dirty="0" err="1"/>
              <a:t>slkjdrj</a:t>
            </a:r>
            <a:r>
              <a:rPr lang="en-US" sz="1200" dirty="0"/>
              <a:t>; </a:t>
            </a:r>
            <a:r>
              <a:rPr lang="en-US" sz="1200" dirty="0" err="1"/>
              <a:t>aksjedlksjeuw</a:t>
            </a:r>
            <a:r>
              <a:rPr lang="en-US" sz="1200" dirty="0"/>
              <a:t>. Ja </a:t>
            </a:r>
            <a:r>
              <a:rPr lang="en-US" sz="1200" dirty="0" err="1"/>
              <a:t>lkj</a:t>
            </a:r>
            <a:r>
              <a:rPr lang="en-US" sz="1200" dirty="0"/>
              <a:t> </a:t>
            </a:r>
            <a:r>
              <a:rPr lang="en-US" sz="1200" dirty="0" err="1"/>
              <a:t>lkjasdjoion</a:t>
            </a:r>
            <a:r>
              <a:rPr lang="en-US" sz="1200" dirty="0"/>
              <a:t> w </a:t>
            </a:r>
            <a:r>
              <a:rPr lang="en-US" sz="1200" dirty="0" err="1"/>
              <a:t>lkjad</a:t>
            </a:r>
            <a:r>
              <a:rPr lang="en-US" sz="1200" dirty="0"/>
              <a:t> </a:t>
            </a:r>
            <a:r>
              <a:rPr lang="en-US" sz="1200" dirty="0" err="1"/>
              <a:t>owlkandl</a:t>
            </a:r>
            <a:r>
              <a:rPr lang="en-US" sz="1200" dirty="0"/>
              <a:t> a. </a:t>
            </a:r>
            <a:r>
              <a:rPr lang="en-US" sz="1200" dirty="0" err="1"/>
              <a:t>Wlkduooaele</a:t>
            </a:r>
            <a:r>
              <a:rPr lang="en-US" sz="1200" dirty="0"/>
              <a:t> </a:t>
            </a:r>
            <a:r>
              <a:rPr lang="en-US" sz="1200" dirty="0" err="1"/>
              <a:t>alkjdlkajsi</a:t>
            </a:r>
            <a:r>
              <a:rPr lang="en-US" sz="1200" dirty="0"/>
              <a:t> </a:t>
            </a:r>
            <a:r>
              <a:rPr lang="en-US" sz="1200" dirty="0" err="1"/>
              <a:t>kjs</a:t>
            </a:r>
            <a:r>
              <a:rPr lang="en-US" sz="1200" dirty="0"/>
              <a:t> </a:t>
            </a:r>
            <a:r>
              <a:rPr lang="en-US" sz="1200" dirty="0" err="1"/>
              <a:t>kaljud</a:t>
            </a:r>
            <a:r>
              <a:rPr lang="en-US" sz="1200" dirty="0"/>
              <a:t>. </a:t>
            </a:r>
            <a:r>
              <a:rPr lang="en-US" sz="1200" dirty="0" err="1"/>
              <a:t>Lljauuwqppla</a:t>
            </a:r>
            <a:r>
              <a:rPr lang="en-US" sz="1200" dirty="0"/>
              <a:t>, </a:t>
            </a:r>
            <a:r>
              <a:rPr lang="en-US" sz="1200" dirty="0" err="1"/>
              <a:t>tuwj</a:t>
            </a:r>
            <a:r>
              <a:rPr lang="en-US" sz="1200" dirty="0"/>
              <a:t> </a:t>
            </a:r>
            <a:r>
              <a:rPr lang="en-US" sz="1200" dirty="0" err="1"/>
              <a:t>aiwem</a:t>
            </a:r>
            <a:r>
              <a:rPr lang="en-US" sz="1200" dirty="0"/>
              <a:t>, </a:t>
            </a:r>
            <a:r>
              <a:rPr lang="en-US" sz="1200" dirty="0" err="1"/>
              <a:t>nclajsuewlmap</a:t>
            </a:r>
            <a:r>
              <a:rPr lang="en-US" sz="1200" dirty="0"/>
              <a:t>. </a:t>
            </a:r>
            <a:r>
              <a:rPr lang="en-US" sz="1200" dirty="0" err="1"/>
              <a:t>Qufjlakjsi</a:t>
            </a:r>
            <a:r>
              <a:rPr lang="en-US" sz="1200" dirty="0"/>
              <a:t> </a:t>
            </a:r>
            <a:r>
              <a:rPr lang="en-US" sz="1200" dirty="0" err="1"/>
              <a:t>alkjsjedeu</a:t>
            </a:r>
            <a:r>
              <a:rPr lang="en-US" sz="1200" dirty="0"/>
              <a:t> an </a:t>
            </a:r>
            <a:r>
              <a:rPr lang="en-US" sz="1200" dirty="0" err="1"/>
              <a:t>lakjdujis</a:t>
            </a:r>
            <a:r>
              <a:rPr lang="en-US" sz="1200" dirty="0"/>
              <a:t> </a:t>
            </a:r>
            <a:r>
              <a:rPr lang="en-US" sz="1200" dirty="0" err="1"/>
              <a:t>lallgietuy</a:t>
            </a:r>
            <a:r>
              <a:rPr lang="en-US" sz="1200" dirty="0"/>
              <a:t> </a:t>
            </a:r>
            <a:r>
              <a:rPr lang="en-US" sz="1200" dirty="0" err="1"/>
              <a:t>cjbsnbpowlej</a:t>
            </a:r>
            <a:r>
              <a:rPr lang="en-US" sz="1200" dirty="0"/>
              <a:t> </a:t>
            </a:r>
            <a:r>
              <a:rPr lang="en-US" sz="1200" dirty="0" err="1"/>
              <a:t>nmlkhpoewlw</a:t>
            </a:r>
            <a:r>
              <a:rPr lang="en-US" sz="1200" dirty="0"/>
              <a:t> a </a:t>
            </a:r>
            <a:r>
              <a:rPr lang="en-US" sz="1200" dirty="0" err="1"/>
              <a:t>slkjdrj</a:t>
            </a:r>
            <a:r>
              <a:rPr lang="en-US" sz="1200" dirty="0"/>
              <a:t>; </a:t>
            </a:r>
            <a:r>
              <a:rPr lang="en-US" sz="1200" dirty="0" err="1"/>
              <a:t>aksjedlksjeuw</a:t>
            </a:r>
            <a:r>
              <a:rPr lang="en-US" sz="1200" dirty="0"/>
              <a:t>. </a:t>
            </a:r>
          </a:p>
          <a:p>
            <a:r>
              <a:rPr lang="en-US" sz="1200" dirty="0" smtClean="0"/>
              <a:t>	</a:t>
            </a:r>
            <a:r>
              <a:rPr lang="en-US" sz="1200" b="1" dirty="0" smtClean="0"/>
              <a:t>Research question </a:t>
            </a:r>
            <a:r>
              <a:rPr lang="en-US" sz="1200" dirty="0" smtClean="0"/>
              <a:t>Ja </a:t>
            </a:r>
            <a:r>
              <a:rPr lang="en-US" sz="1200" dirty="0" err="1"/>
              <a:t>lkj</a:t>
            </a:r>
            <a:r>
              <a:rPr lang="en-US" sz="1200" dirty="0"/>
              <a:t> </a:t>
            </a:r>
            <a:r>
              <a:rPr lang="en-US" sz="1200" dirty="0" err="1"/>
              <a:t>lkjasdjoion</a:t>
            </a:r>
            <a:r>
              <a:rPr lang="en-US" sz="1200" dirty="0"/>
              <a:t> w </a:t>
            </a:r>
            <a:r>
              <a:rPr lang="en-US" sz="1200" dirty="0" err="1"/>
              <a:t>lkjad</a:t>
            </a:r>
            <a:r>
              <a:rPr lang="en-US" sz="1200" dirty="0"/>
              <a:t> </a:t>
            </a:r>
            <a:r>
              <a:rPr lang="en-US" sz="1200" dirty="0" err="1"/>
              <a:t>owlkandl</a:t>
            </a:r>
            <a:r>
              <a:rPr lang="en-US" sz="1200" dirty="0"/>
              <a:t> a. </a:t>
            </a:r>
            <a:r>
              <a:rPr lang="en-US" sz="1200" dirty="0" err="1"/>
              <a:t>Wlkduooaele</a:t>
            </a:r>
            <a:r>
              <a:rPr lang="en-US" sz="1200" dirty="0"/>
              <a:t> </a:t>
            </a:r>
            <a:r>
              <a:rPr lang="en-US" sz="1200" dirty="0" err="1"/>
              <a:t>alkjdlkajsi</a:t>
            </a:r>
            <a:r>
              <a:rPr lang="en-US" sz="1200" dirty="0"/>
              <a:t> </a:t>
            </a:r>
            <a:r>
              <a:rPr lang="en-US" sz="1200" dirty="0" err="1"/>
              <a:t>kjs</a:t>
            </a:r>
            <a:r>
              <a:rPr lang="en-US" sz="1200" dirty="0"/>
              <a:t> </a:t>
            </a:r>
            <a:r>
              <a:rPr lang="en-US" sz="1200" dirty="0" err="1"/>
              <a:t>kaljud</a:t>
            </a:r>
            <a:r>
              <a:rPr lang="en-US" sz="1200" dirty="0"/>
              <a:t>. </a:t>
            </a:r>
            <a:r>
              <a:rPr lang="en-US" sz="1200" dirty="0" err="1"/>
              <a:t>Lljauuwqppla</a:t>
            </a:r>
            <a:r>
              <a:rPr lang="en-US" sz="1200" dirty="0"/>
              <a:t>, </a:t>
            </a:r>
            <a:r>
              <a:rPr lang="en-US" sz="1200" dirty="0" err="1"/>
              <a:t>tuwj</a:t>
            </a:r>
            <a:r>
              <a:rPr lang="en-US" sz="1200" dirty="0"/>
              <a:t> </a:t>
            </a:r>
            <a:r>
              <a:rPr lang="en-US" sz="1200" dirty="0" err="1"/>
              <a:t>aiwem</a:t>
            </a:r>
            <a:r>
              <a:rPr lang="en-US" sz="1200" dirty="0"/>
              <a:t>, </a:t>
            </a:r>
            <a:r>
              <a:rPr lang="en-US" sz="1200" dirty="0" err="1" smtClean="0"/>
              <a:t>dalkj</a:t>
            </a:r>
            <a:r>
              <a:rPr lang="en-US" sz="1200" dirty="0" smtClean="0"/>
              <a:t>.</a:t>
            </a:r>
          </a:p>
          <a:p>
            <a:r>
              <a:rPr lang="en-US" sz="1200" dirty="0" smtClean="0"/>
              <a:t>an </a:t>
            </a:r>
            <a:r>
              <a:rPr lang="en-US" sz="1200" dirty="0" err="1"/>
              <a:t>lakjdujis</a:t>
            </a:r>
            <a:r>
              <a:rPr lang="en-US" sz="1200" dirty="0"/>
              <a:t> </a:t>
            </a:r>
            <a:r>
              <a:rPr lang="en-US" sz="1200" dirty="0" err="1"/>
              <a:t>lallgietuy</a:t>
            </a:r>
            <a:r>
              <a:rPr lang="en-US" sz="1200" dirty="0"/>
              <a:t> </a:t>
            </a:r>
            <a:r>
              <a:rPr lang="en-US" sz="1200" dirty="0" err="1"/>
              <a:t>cjbsnbpowlej</a:t>
            </a:r>
            <a:r>
              <a:rPr lang="en-US" sz="1200" dirty="0"/>
              <a:t> </a:t>
            </a:r>
            <a:r>
              <a:rPr lang="en-US" sz="1200" dirty="0" err="1"/>
              <a:t>nmlkhpoewlw</a:t>
            </a:r>
            <a:r>
              <a:rPr lang="en-US" sz="1200" dirty="0"/>
              <a:t> a </a:t>
            </a:r>
            <a:r>
              <a:rPr lang="en-US" sz="1200" dirty="0" err="1"/>
              <a:t>slkjdrj</a:t>
            </a:r>
            <a:r>
              <a:rPr lang="en-US" sz="1200" dirty="0"/>
              <a:t>; </a:t>
            </a:r>
            <a:r>
              <a:rPr lang="en-US" sz="1200" dirty="0" err="1"/>
              <a:t>aksjedlksjeuw</a:t>
            </a:r>
            <a:r>
              <a:rPr lang="en-US" sz="1200" dirty="0"/>
              <a:t>. Ja </a:t>
            </a:r>
            <a:r>
              <a:rPr lang="en-US" sz="1200" dirty="0" err="1"/>
              <a:t>lkj</a:t>
            </a:r>
            <a:r>
              <a:rPr lang="en-US" sz="1200" dirty="0"/>
              <a:t> </a:t>
            </a:r>
            <a:r>
              <a:rPr lang="en-US" sz="1200" dirty="0" err="1"/>
              <a:t>lkjasdjoion</a:t>
            </a:r>
            <a:r>
              <a:rPr lang="en-US" sz="1200" dirty="0"/>
              <a:t> w </a:t>
            </a:r>
            <a:r>
              <a:rPr lang="en-US" sz="1200" dirty="0" err="1"/>
              <a:t>lkjad</a:t>
            </a:r>
            <a:r>
              <a:rPr lang="en-US" sz="1200" dirty="0"/>
              <a:t> </a:t>
            </a:r>
            <a:r>
              <a:rPr lang="en-US" sz="1200" dirty="0" err="1"/>
              <a:t>owlkandl</a:t>
            </a:r>
            <a:r>
              <a:rPr lang="en-US" sz="1200" dirty="0"/>
              <a:t> a. </a:t>
            </a:r>
            <a:r>
              <a:rPr lang="en-US" sz="1200" dirty="0" err="1"/>
              <a:t>Wlkduooaele</a:t>
            </a:r>
            <a:r>
              <a:rPr lang="en-US" sz="1200" dirty="0"/>
              <a:t> </a:t>
            </a:r>
            <a:r>
              <a:rPr lang="en-US" sz="1200" dirty="0" err="1" smtClean="0"/>
              <a:t>lkajsdja</a:t>
            </a:r>
            <a:r>
              <a:rPr lang="en-US" sz="1200" dirty="0" smtClean="0"/>
              <a:t>.</a:t>
            </a:r>
          </a:p>
          <a:p>
            <a:r>
              <a:rPr lang="en-US" sz="1200" dirty="0" err="1" smtClean="0"/>
              <a:t>alkjdlkajsi</a:t>
            </a:r>
            <a:r>
              <a:rPr lang="en-US" sz="1200" dirty="0" smtClean="0"/>
              <a:t> </a:t>
            </a:r>
            <a:r>
              <a:rPr lang="en-US" sz="1200" dirty="0" err="1"/>
              <a:t>kjs</a:t>
            </a:r>
            <a:r>
              <a:rPr lang="en-US" sz="1200" dirty="0"/>
              <a:t> </a:t>
            </a:r>
            <a:r>
              <a:rPr lang="en-US" sz="1200" dirty="0" err="1"/>
              <a:t>kaljud</a:t>
            </a:r>
            <a:r>
              <a:rPr lang="en-US" sz="1200" dirty="0"/>
              <a:t>. </a:t>
            </a:r>
            <a:r>
              <a:rPr lang="en-US" sz="1200" dirty="0" err="1"/>
              <a:t>Lljauuwqppla</a:t>
            </a:r>
            <a:r>
              <a:rPr lang="en-US" sz="1200" dirty="0"/>
              <a:t>, </a:t>
            </a:r>
            <a:r>
              <a:rPr lang="en-US" sz="1200" dirty="0" err="1"/>
              <a:t>tuwj</a:t>
            </a:r>
            <a:r>
              <a:rPr lang="en-US" sz="1200" dirty="0"/>
              <a:t> </a:t>
            </a:r>
            <a:r>
              <a:rPr lang="en-US" sz="1200" dirty="0" err="1"/>
              <a:t>aiwem</a:t>
            </a:r>
            <a:r>
              <a:rPr lang="en-US" sz="1200" dirty="0"/>
              <a:t>, </a:t>
            </a:r>
            <a:r>
              <a:rPr lang="en-US" sz="1200" dirty="0" err="1"/>
              <a:t>nclajsuewlmap</a:t>
            </a:r>
            <a:r>
              <a:rPr lang="en-US" sz="1200" dirty="0"/>
              <a:t>. </a:t>
            </a:r>
            <a:r>
              <a:rPr lang="en-US" sz="1200" dirty="0" err="1"/>
              <a:t>Qufjlakjsi</a:t>
            </a:r>
            <a:r>
              <a:rPr lang="en-US" sz="1200" dirty="0"/>
              <a:t> </a:t>
            </a:r>
            <a:r>
              <a:rPr lang="en-US" sz="1200" dirty="0" err="1"/>
              <a:t>alkjsjedeu</a:t>
            </a:r>
            <a:r>
              <a:rPr lang="en-US" sz="1200" dirty="0"/>
              <a:t> an </a:t>
            </a:r>
            <a:r>
              <a:rPr lang="en-US" sz="1200" dirty="0" err="1"/>
              <a:t>lakjdujis</a:t>
            </a:r>
            <a:r>
              <a:rPr lang="en-US" sz="1200" dirty="0"/>
              <a:t> </a:t>
            </a:r>
            <a:r>
              <a:rPr lang="en-US" sz="1200" dirty="0" err="1"/>
              <a:t>lallgietuy</a:t>
            </a:r>
            <a:r>
              <a:rPr lang="en-US" sz="1200" dirty="0"/>
              <a:t> </a:t>
            </a:r>
            <a:r>
              <a:rPr lang="en-US" sz="1200" dirty="0" err="1" smtClean="0"/>
              <a:t>cjbsnbpowlejlkal;skd;la</a:t>
            </a:r>
            <a:r>
              <a:rPr lang="en-US" sz="1200" dirty="0" smtClean="0"/>
              <a:t>.</a:t>
            </a:r>
          </a:p>
          <a:p>
            <a:r>
              <a:rPr lang="en-US" sz="1200" dirty="0" err="1" smtClean="0"/>
              <a:t>nmlkhpoewlw</a:t>
            </a:r>
            <a:r>
              <a:rPr lang="en-US" sz="1200" dirty="0" smtClean="0"/>
              <a:t> </a:t>
            </a:r>
            <a:r>
              <a:rPr lang="en-US" sz="1200" dirty="0"/>
              <a:t>a </a:t>
            </a:r>
            <a:r>
              <a:rPr lang="en-US" sz="1200" dirty="0" err="1"/>
              <a:t>slkjdrj</a:t>
            </a:r>
            <a:r>
              <a:rPr lang="en-US" sz="1200" dirty="0"/>
              <a:t>; </a:t>
            </a:r>
            <a:r>
              <a:rPr lang="en-US" sz="1200" dirty="0" err="1"/>
              <a:t>aksjedlksjeuw</a:t>
            </a:r>
            <a:r>
              <a:rPr lang="en-US" sz="1200" dirty="0"/>
              <a:t>. Ja </a:t>
            </a:r>
            <a:r>
              <a:rPr lang="en-US" sz="1200" dirty="0" err="1"/>
              <a:t>lkj</a:t>
            </a:r>
            <a:r>
              <a:rPr lang="en-US" sz="1200" dirty="0"/>
              <a:t> </a:t>
            </a:r>
            <a:r>
              <a:rPr lang="en-US" sz="1200" dirty="0" err="1"/>
              <a:t>lkjasdjoion</a:t>
            </a:r>
            <a:r>
              <a:rPr lang="en-US" sz="1200" dirty="0"/>
              <a:t> w </a:t>
            </a:r>
            <a:r>
              <a:rPr lang="en-US" sz="1200" dirty="0" err="1"/>
              <a:t>lkjad</a:t>
            </a:r>
            <a:r>
              <a:rPr lang="en-US" sz="1200" dirty="0"/>
              <a:t> </a:t>
            </a:r>
            <a:r>
              <a:rPr lang="en-US" sz="1200" dirty="0" err="1"/>
              <a:t>owlkandl</a:t>
            </a:r>
            <a:r>
              <a:rPr lang="en-US" sz="1200" dirty="0"/>
              <a:t> a. </a:t>
            </a:r>
            <a:r>
              <a:rPr lang="en-US" sz="1200" dirty="0" err="1"/>
              <a:t>Wlkduooaele</a:t>
            </a:r>
            <a:r>
              <a:rPr lang="en-US" sz="1200" dirty="0"/>
              <a:t> </a:t>
            </a:r>
            <a:r>
              <a:rPr lang="en-US" sz="1200" dirty="0" err="1"/>
              <a:t>alkjdlkajsi</a:t>
            </a:r>
            <a:r>
              <a:rPr lang="en-US" sz="1200" dirty="0"/>
              <a:t> </a:t>
            </a:r>
            <a:r>
              <a:rPr lang="en-US" sz="1200" dirty="0" err="1"/>
              <a:t>kjs</a:t>
            </a:r>
            <a:r>
              <a:rPr lang="en-US" sz="1200" dirty="0"/>
              <a:t> </a:t>
            </a:r>
            <a:r>
              <a:rPr lang="en-US" sz="1200" dirty="0" err="1"/>
              <a:t>kaljud</a:t>
            </a:r>
            <a:r>
              <a:rPr lang="en-US" sz="1200" dirty="0" smtClean="0"/>
              <a:t>.,</a:t>
            </a:r>
            <a:r>
              <a:rPr lang="en-US" sz="1200" dirty="0" err="1" smtClean="0"/>
              <a:t>tuwj</a:t>
            </a:r>
            <a:r>
              <a:rPr lang="en-US" sz="1200" dirty="0" smtClean="0"/>
              <a:t> </a:t>
            </a:r>
            <a:r>
              <a:rPr lang="en-US" sz="1200" dirty="0" err="1" smtClean="0"/>
              <a:t>aiwem</a:t>
            </a:r>
            <a:r>
              <a:rPr lang="en-US" sz="1200" dirty="0" smtClean="0"/>
              <a:t>. </a:t>
            </a:r>
            <a:r>
              <a:rPr lang="en-US" sz="1200" dirty="0" err="1" smtClean="0"/>
              <a:t>Lkj</a:t>
            </a:r>
            <a:r>
              <a:rPr lang="en-US" sz="1200" dirty="0" smtClean="0"/>
              <a:t> </a:t>
            </a:r>
            <a:r>
              <a:rPr lang="en-US" sz="1200" dirty="0" err="1" smtClean="0"/>
              <a:t>jka</a:t>
            </a:r>
            <a:endParaRPr lang="en-US" sz="1200" dirty="0" smtClean="0"/>
          </a:p>
          <a:p>
            <a:r>
              <a:rPr lang="en-US" sz="1200" dirty="0" err="1" smtClean="0"/>
              <a:t>Wlkduooaele</a:t>
            </a:r>
            <a:r>
              <a:rPr lang="en-US" sz="1200" dirty="0" smtClean="0"/>
              <a:t> </a:t>
            </a:r>
            <a:r>
              <a:rPr lang="en-US" sz="1200" dirty="0" err="1"/>
              <a:t>alkjdlkajsi</a:t>
            </a:r>
            <a:r>
              <a:rPr lang="en-US" sz="1200" dirty="0"/>
              <a:t> </a:t>
            </a:r>
            <a:r>
              <a:rPr lang="en-US" sz="1200" dirty="0" err="1"/>
              <a:t>kjs</a:t>
            </a:r>
            <a:r>
              <a:rPr lang="en-US" sz="1200" dirty="0"/>
              <a:t> </a:t>
            </a:r>
            <a:r>
              <a:rPr lang="en-US" sz="1200" dirty="0" err="1"/>
              <a:t>kaljud</a:t>
            </a:r>
            <a:r>
              <a:rPr lang="en-US" sz="1200" dirty="0"/>
              <a:t>. </a:t>
            </a:r>
            <a:r>
              <a:rPr lang="en-US" sz="1200" dirty="0" err="1"/>
              <a:t>Lljauuwqppla</a:t>
            </a:r>
            <a:r>
              <a:rPr lang="en-US" sz="1200" dirty="0"/>
              <a:t>, </a:t>
            </a:r>
            <a:r>
              <a:rPr lang="en-US" sz="1200" dirty="0" err="1"/>
              <a:t>tuwj</a:t>
            </a:r>
            <a:r>
              <a:rPr lang="en-US" sz="1200" dirty="0"/>
              <a:t> </a:t>
            </a:r>
            <a:r>
              <a:rPr lang="en-US" sz="1200" dirty="0" err="1"/>
              <a:t>aiwem</a:t>
            </a:r>
            <a:r>
              <a:rPr lang="en-US" sz="1200" dirty="0"/>
              <a:t>, </a:t>
            </a:r>
            <a:r>
              <a:rPr lang="en-US" sz="1200" dirty="0" err="1"/>
              <a:t>nclajsuewlmap</a:t>
            </a:r>
            <a:r>
              <a:rPr lang="en-US" sz="1200" dirty="0"/>
              <a:t>. </a:t>
            </a:r>
            <a:r>
              <a:rPr lang="en-US" sz="1200" dirty="0" err="1"/>
              <a:t>Qufjlakjsi</a:t>
            </a:r>
            <a:r>
              <a:rPr lang="en-US" sz="1200" dirty="0"/>
              <a:t> </a:t>
            </a:r>
            <a:r>
              <a:rPr lang="en-US" sz="1200" dirty="0" err="1"/>
              <a:t>alkjsjedeu</a:t>
            </a:r>
            <a:r>
              <a:rPr lang="en-US" sz="1200" dirty="0"/>
              <a:t> an </a:t>
            </a:r>
            <a:r>
              <a:rPr lang="en-US" sz="1200" dirty="0" err="1"/>
              <a:t>lakjdujis</a:t>
            </a:r>
            <a:r>
              <a:rPr lang="en-US" sz="1200" dirty="0"/>
              <a:t> </a:t>
            </a:r>
            <a:r>
              <a:rPr lang="en-US" sz="1200" dirty="0" err="1"/>
              <a:t>lallgietuy</a:t>
            </a:r>
            <a:r>
              <a:rPr lang="en-US" sz="1200" dirty="0"/>
              <a:t> </a:t>
            </a:r>
            <a:r>
              <a:rPr lang="en-US" sz="1200" dirty="0" err="1" smtClean="0"/>
              <a:t>lkjasdlkajl</a:t>
            </a:r>
            <a:r>
              <a:rPr lang="en-US" sz="1200" dirty="0" smtClean="0"/>
              <a:t>.</a:t>
            </a:r>
          </a:p>
          <a:p>
            <a:r>
              <a:rPr lang="en-US" sz="1200" dirty="0" smtClean="0"/>
              <a:t>	</a:t>
            </a:r>
            <a:r>
              <a:rPr lang="en-US" sz="1200" b="1" dirty="0" smtClean="0"/>
              <a:t>Approach </a:t>
            </a:r>
            <a:r>
              <a:rPr lang="en-US" sz="1200" dirty="0" smtClean="0"/>
              <a:t>Ja </a:t>
            </a:r>
            <a:r>
              <a:rPr lang="en-US" sz="1200" dirty="0" err="1"/>
              <a:t>lkj</a:t>
            </a:r>
            <a:r>
              <a:rPr lang="en-US" sz="1200" dirty="0"/>
              <a:t> </a:t>
            </a:r>
            <a:r>
              <a:rPr lang="en-US" sz="1200" dirty="0" err="1"/>
              <a:t>lkjasdjoion</a:t>
            </a:r>
            <a:r>
              <a:rPr lang="en-US" sz="1200" dirty="0"/>
              <a:t> w </a:t>
            </a:r>
            <a:r>
              <a:rPr lang="en-US" sz="1200" dirty="0" err="1"/>
              <a:t>lkjad</a:t>
            </a:r>
            <a:r>
              <a:rPr lang="en-US" sz="1200" dirty="0"/>
              <a:t> </a:t>
            </a:r>
            <a:r>
              <a:rPr lang="en-US" sz="1200" dirty="0" err="1"/>
              <a:t>owlkandl</a:t>
            </a:r>
            <a:r>
              <a:rPr lang="en-US" sz="1200" dirty="0"/>
              <a:t> a. </a:t>
            </a:r>
            <a:r>
              <a:rPr lang="en-US" sz="1200" dirty="0" err="1"/>
              <a:t>Wlkduooaele</a:t>
            </a:r>
            <a:r>
              <a:rPr lang="en-US" sz="1200" dirty="0"/>
              <a:t> </a:t>
            </a:r>
            <a:r>
              <a:rPr lang="en-US" sz="1200" dirty="0" err="1"/>
              <a:t>alkjdlkajsi</a:t>
            </a:r>
            <a:r>
              <a:rPr lang="en-US" sz="1200" dirty="0"/>
              <a:t> </a:t>
            </a:r>
            <a:r>
              <a:rPr lang="en-US" sz="1200" dirty="0" err="1"/>
              <a:t>kjs</a:t>
            </a:r>
            <a:r>
              <a:rPr lang="en-US" sz="1200" dirty="0"/>
              <a:t> </a:t>
            </a:r>
            <a:r>
              <a:rPr lang="en-US" sz="1200" dirty="0" err="1"/>
              <a:t>kaljud</a:t>
            </a:r>
            <a:r>
              <a:rPr lang="en-US" sz="1200" dirty="0"/>
              <a:t>. </a:t>
            </a:r>
            <a:r>
              <a:rPr lang="en-US" sz="1200" dirty="0" err="1"/>
              <a:t>Lljauuwqppla</a:t>
            </a:r>
            <a:r>
              <a:rPr lang="en-US" sz="1200" dirty="0"/>
              <a:t>, </a:t>
            </a:r>
            <a:r>
              <a:rPr lang="en-US" sz="1200" dirty="0" err="1"/>
              <a:t>tuwj</a:t>
            </a:r>
            <a:r>
              <a:rPr lang="en-US" sz="1200" dirty="0"/>
              <a:t> </a:t>
            </a:r>
            <a:r>
              <a:rPr lang="en-US" sz="1200" dirty="0" err="1"/>
              <a:t>aiwem</a:t>
            </a:r>
            <a:r>
              <a:rPr lang="en-US" sz="1200" dirty="0"/>
              <a:t>, </a:t>
            </a:r>
            <a:r>
              <a:rPr lang="en-US" sz="1200" dirty="0" err="1"/>
              <a:t>nclajsuewlmap</a:t>
            </a:r>
            <a:r>
              <a:rPr lang="en-US" sz="1200" dirty="0"/>
              <a:t>. </a:t>
            </a:r>
            <a:endParaRPr lang="en-US" sz="1200" dirty="0" smtClean="0"/>
          </a:p>
          <a:p>
            <a:r>
              <a:rPr lang="en-US" sz="1200" dirty="0" err="1" smtClean="0"/>
              <a:t>lallgietuy</a:t>
            </a:r>
            <a:r>
              <a:rPr lang="en-US" sz="1200" dirty="0" smtClean="0"/>
              <a:t> </a:t>
            </a:r>
            <a:r>
              <a:rPr lang="en-US" sz="1200" dirty="0" err="1"/>
              <a:t>cjbsnbpowlej</a:t>
            </a:r>
            <a:r>
              <a:rPr lang="en-US" sz="1200" dirty="0"/>
              <a:t> </a:t>
            </a:r>
            <a:r>
              <a:rPr lang="en-US" sz="1200" dirty="0" err="1"/>
              <a:t>nmlkhpoewlw</a:t>
            </a:r>
            <a:r>
              <a:rPr lang="en-US" sz="1200" dirty="0"/>
              <a:t> a </a:t>
            </a:r>
            <a:r>
              <a:rPr lang="en-US" sz="1200" dirty="0" err="1"/>
              <a:t>slkjdrj</a:t>
            </a:r>
            <a:r>
              <a:rPr lang="en-US" sz="1200" dirty="0"/>
              <a:t>; </a:t>
            </a:r>
            <a:r>
              <a:rPr lang="en-US" sz="1200" dirty="0" err="1"/>
              <a:t>aksjedlksjeuw</a:t>
            </a:r>
            <a:r>
              <a:rPr lang="en-US" sz="1200" dirty="0"/>
              <a:t>. Ja </a:t>
            </a:r>
            <a:r>
              <a:rPr lang="en-US" sz="1200" dirty="0" err="1"/>
              <a:t>lkj</a:t>
            </a:r>
            <a:r>
              <a:rPr lang="en-US" sz="1200" dirty="0"/>
              <a:t> </a:t>
            </a:r>
            <a:r>
              <a:rPr lang="en-US" sz="1200" dirty="0" err="1"/>
              <a:t>lkjasdjoion</a:t>
            </a:r>
            <a:r>
              <a:rPr lang="en-US" sz="1200" dirty="0"/>
              <a:t> w </a:t>
            </a:r>
            <a:r>
              <a:rPr lang="en-US" sz="1200" dirty="0" err="1"/>
              <a:t>lkjad</a:t>
            </a:r>
            <a:r>
              <a:rPr lang="en-US" sz="1200" dirty="0"/>
              <a:t> </a:t>
            </a:r>
            <a:r>
              <a:rPr lang="en-US" sz="1200" dirty="0" err="1"/>
              <a:t>owlkandl</a:t>
            </a:r>
            <a:r>
              <a:rPr lang="en-US" sz="1200" dirty="0"/>
              <a:t> </a:t>
            </a:r>
            <a:r>
              <a:rPr lang="en-US" sz="1200" dirty="0" err="1" smtClean="0"/>
              <a:t>a.Wlkduooaele</a:t>
            </a:r>
            <a:r>
              <a:rPr lang="en-US" sz="1200" dirty="0" smtClean="0"/>
              <a:t> </a:t>
            </a:r>
            <a:r>
              <a:rPr lang="en-US" sz="1200" dirty="0" err="1"/>
              <a:t>alkjdlkajsi</a:t>
            </a:r>
            <a:r>
              <a:rPr lang="en-US" sz="1200" dirty="0"/>
              <a:t> </a:t>
            </a:r>
            <a:r>
              <a:rPr lang="en-US" sz="1200" dirty="0" err="1"/>
              <a:t>kjs</a:t>
            </a:r>
            <a:r>
              <a:rPr lang="en-US" sz="1200" dirty="0"/>
              <a:t> </a:t>
            </a:r>
            <a:r>
              <a:rPr lang="en-US" sz="1200" dirty="0" err="1" smtClean="0"/>
              <a:t>kaljud</a:t>
            </a:r>
            <a:endParaRPr lang="en-US" sz="1200" dirty="0" smtClean="0"/>
          </a:p>
          <a:p>
            <a:r>
              <a:rPr lang="en-US" sz="1200" dirty="0" smtClean="0"/>
              <a:t> </a:t>
            </a:r>
            <a:r>
              <a:rPr lang="en-US" sz="1200" dirty="0" err="1"/>
              <a:t>nclajsuewlmap</a:t>
            </a:r>
            <a:r>
              <a:rPr lang="en-US" sz="1200" dirty="0"/>
              <a:t>. </a:t>
            </a:r>
            <a:r>
              <a:rPr lang="en-US" sz="1200" dirty="0" err="1"/>
              <a:t>Qufjlakjsi</a:t>
            </a:r>
            <a:r>
              <a:rPr lang="en-US" sz="1200" dirty="0"/>
              <a:t> </a:t>
            </a:r>
            <a:r>
              <a:rPr lang="en-US" sz="1200" dirty="0" err="1"/>
              <a:t>alkjsjedeu</a:t>
            </a:r>
            <a:r>
              <a:rPr lang="en-US" sz="1200" dirty="0"/>
              <a:t> an </a:t>
            </a:r>
            <a:r>
              <a:rPr lang="en-US" sz="1200" dirty="0" err="1"/>
              <a:t>lakjdujis</a:t>
            </a:r>
            <a:r>
              <a:rPr lang="en-US" sz="1200" dirty="0"/>
              <a:t> </a:t>
            </a:r>
            <a:r>
              <a:rPr lang="en-US" sz="1200" dirty="0" err="1"/>
              <a:t>lallgietuy</a:t>
            </a:r>
            <a:r>
              <a:rPr lang="en-US" sz="1200" dirty="0"/>
              <a:t> </a:t>
            </a:r>
            <a:r>
              <a:rPr lang="en-US" sz="1200" dirty="0" err="1"/>
              <a:t>cjbsnbpowlej</a:t>
            </a:r>
            <a:r>
              <a:rPr lang="en-US" sz="1200" dirty="0"/>
              <a:t> </a:t>
            </a:r>
            <a:r>
              <a:rPr lang="en-US" sz="1200" dirty="0" err="1" smtClean="0"/>
              <a:t>nmlkhpoewlw</a:t>
            </a:r>
            <a:r>
              <a:rPr lang="en-US" sz="1200" dirty="0" smtClean="0"/>
              <a:t> </a:t>
            </a:r>
            <a:r>
              <a:rPr lang="en-US" sz="1200" dirty="0"/>
              <a:t>a </a:t>
            </a:r>
            <a:r>
              <a:rPr lang="en-US" sz="1200" dirty="0" err="1"/>
              <a:t>slkjdrj</a:t>
            </a:r>
            <a:r>
              <a:rPr lang="en-US" sz="1200" dirty="0"/>
              <a:t>; </a:t>
            </a:r>
            <a:r>
              <a:rPr lang="en-US" sz="1200" dirty="0" err="1"/>
              <a:t>aksjedlksjeuw</a:t>
            </a:r>
            <a:r>
              <a:rPr lang="en-US" sz="1200" dirty="0"/>
              <a:t>. Ja </a:t>
            </a:r>
            <a:r>
              <a:rPr lang="en-US" sz="1200" dirty="0" err="1"/>
              <a:t>lkj</a:t>
            </a:r>
            <a:r>
              <a:rPr lang="en-US" sz="1200" dirty="0"/>
              <a:t> </a:t>
            </a:r>
            <a:r>
              <a:rPr lang="en-US" sz="1200" dirty="0" err="1"/>
              <a:t>lkjasdjoion</a:t>
            </a:r>
            <a:r>
              <a:rPr lang="en-US" sz="1200" dirty="0"/>
              <a:t> </a:t>
            </a:r>
            <a:r>
              <a:rPr lang="en-US" sz="1200" dirty="0" smtClean="0"/>
              <a:t>w.</a:t>
            </a:r>
          </a:p>
          <a:p>
            <a:r>
              <a:rPr lang="en-US" sz="1200" dirty="0" err="1" smtClean="0"/>
              <a:t>Kjlkjlkja;lksda</a:t>
            </a:r>
            <a:r>
              <a:rPr lang="en-US" sz="1200" dirty="0" smtClean="0"/>
              <a:t>’;</a:t>
            </a:r>
            <a:r>
              <a:rPr lang="en-US" sz="1200" dirty="0" err="1" smtClean="0"/>
              <a:t>lksd;laksldk;a’slkd;lakslkdaolkoewpkpokmg</a:t>
            </a:r>
            <a:r>
              <a:rPr lang="en-US" sz="1200" dirty="0" smtClean="0"/>
              <a:t>. </a:t>
            </a:r>
            <a:r>
              <a:rPr lang="en-US" sz="1200" dirty="0" err="1" smtClean="0"/>
              <a:t>Lkasjdlk</a:t>
            </a:r>
            <a:r>
              <a:rPr lang="en-US" sz="1200" dirty="0" smtClean="0"/>
              <a:t> a., </a:t>
            </a:r>
            <a:r>
              <a:rPr lang="en-US" sz="1200" dirty="0" err="1" smtClean="0"/>
              <a:t>tjelkjwopa</a:t>
            </a:r>
            <a:r>
              <a:rPr lang="en-US" sz="1200" dirty="0" smtClean="0"/>
              <a:t>. </a:t>
            </a:r>
            <a:r>
              <a:rPr lang="en-US" sz="1200" dirty="0" err="1" smtClean="0"/>
              <a:t>Lkjalksjditnnlkjfuotjknslns</a:t>
            </a:r>
            <a:r>
              <a:rPr lang="en-US" sz="1200" dirty="0" smtClean="0"/>
              <a:t>. </a:t>
            </a:r>
            <a:r>
              <a:rPr lang="en-US" sz="1200" dirty="0" err="1" smtClean="0"/>
              <a:t>Llkajsiotoiw</a:t>
            </a:r>
            <a:r>
              <a:rPr lang="en-US" sz="1200" dirty="0" smtClean="0"/>
              <a:t>[</a:t>
            </a:r>
            <a:r>
              <a:rPr lang="en-US" sz="1200" dirty="0" err="1" smtClean="0"/>
              <a:t>iaslkn;ad</a:t>
            </a:r>
            <a:r>
              <a:rPr lang="en-US" sz="1200" dirty="0" smtClean="0"/>
              <a:t>.</a:t>
            </a:r>
          </a:p>
          <a:p>
            <a:r>
              <a:rPr lang="en-US" sz="1200" dirty="0" err="1" smtClean="0"/>
              <a:t>Lk;jaslkdjalksjd;lksajdlkasjdlkajsdlkjsaoijetiqp</a:t>
            </a:r>
            <a:r>
              <a:rPr lang="en-US" sz="1200" dirty="0" smtClean="0"/>
              <a:t>. </a:t>
            </a:r>
            <a:r>
              <a:rPr lang="en-US" sz="1200" dirty="0" err="1" smtClean="0"/>
              <a:t>Ltpoitiepo</a:t>
            </a:r>
            <a:r>
              <a:rPr lang="en-US" sz="1200" dirty="0" smtClean="0"/>
              <a:t>, </a:t>
            </a:r>
            <a:r>
              <a:rPr lang="en-US" sz="1200" dirty="0" err="1" smtClean="0"/>
              <a:t>awpoaipoier</a:t>
            </a:r>
            <a:r>
              <a:rPr lang="en-US" sz="1200" dirty="0" smtClean="0"/>
              <a:t>, </a:t>
            </a:r>
            <a:r>
              <a:rPr lang="en-US" sz="1200" dirty="0" err="1" smtClean="0"/>
              <a:t>glkjtoieujtiojna</a:t>
            </a:r>
            <a:r>
              <a:rPr lang="en-US" sz="1200" dirty="0" smtClean="0"/>
              <a:t>..</a:t>
            </a:r>
          </a:p>
          <a:p>
            <a:r>
              <a:rPr lang="en-US" sz="1200" dirty="0"/>
              <a:t>	</a:t>
            </a:r>
            <a:r>
              <a:rPr lang="en-US" sz="1200" b="1" dirty="0" smtClean="0"/>
              <a:t>Project Participants include</a:t>
            </a:r>
            <a:r>
              <a:rPr lang="en-US" sz="1200" dirty="0" smtClean="0"/>
              <a:t> ;</a:t>
            </a:r>
            <a:r>
              <a:rPr lang="en-US" sz="1200" dirty="0" err="1" smtClean="0"/>
              <a:t>lkjadlkjskjdoijrowjeroiewujr</a:t>
            </a:r>
            <a:r>
              <a:rPr lang="en-US" sz="1200" dirty="0" smtClean="0"/>
              <a:t>[</a:t>
            </a:r>
            <a:r>
              <a:rPr lang="en-US" sz="1200" dirty="0" err="1" smtClean="0"/>
              <a:t>ewjrkjnflskadfjsoidjfdoijfpos</a:t>
            </a:r>
            <a:r>
              <a:rPr lang="en-US" sz="1200" dirty="0" smtClean="0"/>
              <a:t>. </a:t>
            </a:r>
            <a:r>
              <a:rPr lang="en-US" sz="1200" dirty="0" err="1" smtClean="0"/>
              <a:t>Lkjasd</a:t>
            </a:r>
            <a:r>
              <a:rPr lang="en-US" sz="1200" dirty="0" smtClean="0"/>
              <a:t>. </a:t>
            </a:r>
            <a:r>
              <a:rPr lang="en-US" sz="1200" dirty="0" err="1" smtClean="0"/>
              <a:t>Poipoipotpoipwaw</a:t>
            </a:r>
            <a:r>
              <a:rPr lang="en-US" sz="1200" dirty="0" smtClean="0"/>
              <a:t>. </a:t>
            </a:r>
            <a:r>
              <a:rPr lang="en-US" sz="1200" dirty="0" err="1" smtClean="0"/>
              <a:t>Jlkajdoijt</a:t>
            </a:r>
            <a:endParaRPr lang="en-US" sz="1200" dirty="0" smtClean="0"/>
          </a:p>
          <a:p>
            <a:r>
              <a:rPr lang="en-US" sz="1200" dirty="0" err="1" smtClean="0"/>
              <a:t>Aslkdjalksjdskajdoijtrlkjmsdoifsp</a:t>
            </a:r>
            <a:r>
              <a:rPr lang="en-US" sz="1200" dirty="0" smtClean="0"/>
              <a:t> </a:t>
            </a:r>
            <a:r>
              <a:rPr lang="en-US" sz="1200" dirty="0" err="1" smtClean="0"/>
              <a:t>poipoit</a:t>
            </a:r>
            <a:r>
              <a:rPr lang="en-US" sz="1200" dirty="0" smtClean="0"/>
              <a:t>, </a:t>
            </a:r>
            <a:r>
              <a:rPr lang="en-US" sz="1200" dirty="0" err="1" smtClean="0"/>
              <a:t>asanlteruoiu</a:t>
            </a:r>
            <a:r>
              <a:rPr lang="en-US" sz="1200" dirty="0" smtClean="0"/>
              <a:t>. </a:t>
            </a:r>
            <a:r>
              <a:rPr lang="en-US" sz="1200" dirty="0" err="1" smtClean="0"/>
              <a:t>lkjiuTljejlijoqaeijw</a:t>
            </a:r>
            <a:r>
              <a:rPr lang="en-US" sz="1200" dirty="0" smtClean="0"/>
              <a:t>. </a:t>
            </a:r>
          </a:p>
          <a:p>
            <a:endParaRPr lang="en-US" sz="1200" dirty="0" smtClean="0"/>
          </a:p>
          <a:p>
            <a:endParaRPr lang="en-US" sz="1200" dirty="0" smtClean="0"/>
          </a:p>
          <a:p>
            <a:r>
              <a:rPr lang="en-US" sz="1200" dirty="0" smtClean="0"/>
              <a:t> </a:t>
            </a:r>
          </a:p>
        </p:txBody>
      </p:sp>
      <p:pic>
        <p:nvPicPr>
          <p:cNvPr id="10" name="Picture 9"/>
          <p:cNvPicPr>
            <a:picLocks noChangeAspect="1"/>
          </p:cNvPicPr>
          <p:nvPr/>
        </p:nvPicPr>
        <p:blipFill>
          <a:blip r:embed="rId2"/>
          <a:stretch>
            <a:fillRect/>
          </a:stretch>
        </p:blipFill>
        <p:spPr>
          <a:xfrm>
            <a:off x="8972550" y="3409602"/>
            <a:ext cx="2266950" cy="1813908"/>
          </a:xfrm>
          <a:prstGeom prst="rect">
            <a:avLst/>
          </a:prstGeom>
        </p:spPr>
      </p:pic>
    </p:spTree>
    <p:extLst>
      <p:ext uri="{BB962C8B-B14F-4D97-AF65-F5344CB8AC3E}">
        <p14:creationId xmlns:p14="http://schemas.microsoft.com/office/powerpoint/2010/main" val="29441792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 </a:t>
            </a:r>
            <a:r>
              <a:rPr lang="en-US" b="1" dirty="0"/>
              <a:t>Minute Exercise</a:t>
            </a:r>
          </a:p>
        </p:txBody>
      </p:sp>
      <p:pic>
        <p:nvPicPr>
          <p:cNvPr id="4" name="Picture 2" descr="Image result for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580" y="826076"/>
            <a:ext cx="1880755" cy="14599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normAutofit/>
          </a:bodyPr>
          <a:lstStyle/>
          <a:p>
            <a:r>
              <a:rPr lang="en-US" dirty="0" smtClean="0"/>
              <a:t>Be the grant reviewer! Which proposal is better?</a:t>
            </a:r>
          </a:p>
          <a:p>
            <a:r>
              <a:rPr lang="en-US" dirty="0" smtClean="0"/>
              <a:t>Be the grant reviewer! Pick which proposal got funded and which was declined based on the first couple paragraphs only. </a:t>
            </a:r>
          </a:p>
          <a:p>
            <a:pPr marL="0" indent="0">
              <a:buNone/>
            </a:pPr>
            <a:endParaRPr lang="en-US" dirty="0">
              <a:solidFill>
                <a:schemeClr val="tx1"/>
              </a:solidFill>
            </a:endParaRPr>
          </a:p>
          <a:p>
            <a:pPr marL="0" indent="0">
              <a:buNone/>
            </a:pPr>
            <a:endParaRPr lang="en-US" dirty="0"/>
          </a:p>
        </p:txBody>
      </p:sp>
      <p:pic>
        <p:nvPicPr>
          <p:cNvPr id="3" name="Picture 2"/>
          <p:cNvPicPr>
            <a:picLocks noChangeAspect="1"/>
          </p:cNvPicPr>
          <p:nvPr/>
        </p:nvPicPr>
        <p:blipFill>
          <a:blip r:embed="rId3"/>
          <a:stretch>
            <a:fillRect/>
          </a:stretch>
        </p:blipFill>
        <p:spPr>
          <a:xfrm>
            <a:off x="4072890" y="4000501"/>
            <a:ext cx="3585210" cy="1948104"/>
          </a:xfrm>
          <a:prstGeom prst="rect">
            <a:avLst/>
          </a:prstGeom>
        </p:spPr>
      </p:pic>
    </p:spTree>
    <p:extLst>
      <p:ext uri="{BB962C8B-B14F-4D97-AF65-F5344CB8AC3E}">
        <p14:creationId xmlns:p14="http://schemas.microsoft.com/office/powerpoint/2010/main" val="1186480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Writing – FINALLY!</a:t>
            </a:r>
            <a:endParaRPr lang="en-US" b="1" dirty="0"/>
          </a:p>
        </p:txBody>
      </p:sp>
      <p:sp>
        <p:nvSpPr>
          <p:cNvPr id="3" name="Content Placeholder 2"/>
          <p:cNvSpPr>
            <a:spLocks noGrp="1"/>
          </p:cNvSpPr>
          <p:nvPr>
            <p:ph idx="1"/>
          </p:nvPr>
        </p:nvSpPr>
        <p:spPr/>
        <p:txBody>
          <a:bodyPr>
            <a:normAutofit fontScale="70000" lnSpcReduction="20000"/>
          </a:bodyPr>
          <a:lstStyle/>
          <a:p>
            <a:pPr marL="0" indent="0" algn="ctr">
              <a:buNone/>
            </a:pPr>
            <a:r>
              <a:rPr lang="en-US" b="1" dirty="0" smtClean="0"/>
              <a:t>The Proposal Narrative:</a:t>
            </a:r>
          </a:p>
          <a:p>
            <a:r>
              <a:rPr lang="en-US" dirty="0" smtClean="0"/>
              <a:t>This </a:t>
            </a:r>
            <a:r>
              <a:rPr lang="en-US" dirty="0"/>
              <a:t>is the heart of your </a:t>
            </a:r>
            <a:r>
              <a:rPr lang="en-US" dirty="0" smtClean="0"/>
              <a:t>proposal.</a:t>
            </a:r>
            <a:endParaRPr lang="en-US" dirty="0"/>
          </a:p>
          <a:p>
            <a:r>
              <a:rPr lang="en-US" dirty="0"/>
              <a:t>Tells </a:t>
            </a:r>
            <a:r>
              <a:rPr lang="en-US" dirty="0" smtClean="0"/>
              <a:t>reviewers: </a:t>
            </a:r>
            <a:endParaRPr lang="en-US" dirty="0"/>
          </a:p>
          <a:p>
            <a:pPr lvl="1"/>
            <a:r>
              <a:rPr lang="en-US" dirty="0"/>
              <a:t>What you will </a:t>
            </a:r>
            <a:r>
              <a:rPr lang="en-US" dirty="0" smtClean="0"/>
              <a:t>do;</a:t>
            </a:r>
            <a:endParaRPr lang="en-US" dirty="0"/>
          </a:p>
          <a:p>
            <a:pPr lvl="1"/>
            <a:r>
              <a:rPr lang="en-US" dirty="0"/>
              <a:t>Why it’s </a:t>
            </a:r>
            <a:r>
              <a:rPr lang="en-US" dirty="0" smtClean="0"/>
              <a:t>important;</a:t>
            </a:r>
            <a:endParaRPr lang="en-US" dirty="0"/>
          </a:p>
          <a:p>
            <a:pPr lvl="1"/>
            <a:r>
              <a:rPr lang="en-US" dirty="0"/>
              <a:t>How it fits into the current state of </a:t>
            </a:r>
            <a:r>
              <a:rPr lang="en-US" dirty="0" smtClean="0"/>
              <a:t>knowledge;</a:t>
            </a:r>
            <a:endParaRPr lang="en-US" dirty="0"/>
          </a:p>
          <a:p>
            <a:pPr lvl="1"/>
            <a:r>
              <a:rPr lang="en-US" dirty="0"/>
              <a:t>How it helps fulfill the funder’s </a:t>
            </a:r>
            <a:r>
              <a:rPr lang="en-US" dirty="0" smtClean="0"/>
              <a:t>goals;</a:t>
            </a:r>
            <a:endParaRPr lang="en-US" dirty="0"/>
          </a:p>
          <a:p>
            <a:pPr lvl="1"/>
            <a:r>
              <a:rPr lang="en-US" dirty="0"/>
              <a:t>How you are meeting the review </a:t>
            </a:r>
            <a:r>
              <a:rPr lang="en-US" dirty="0" smtClean="0"/>
              <a:t>criteria.</a:t>
            </a:r>
            <a:endParaRPr lang="en-US" dirty="0"/>
          </a:p>
          <a:p>
            <a:r>
              <a:rPr lang="en-US" dirty="0"/>
              <a:t>Structure varies depending on </a:t>
            </a:r>
            <a:r>
              <a:rPr lang="en-US" dirty="0" smtClean="0"/>
              <a:t>funder and program requirements.</a:t>
            </a:r>
            <a:endParaRPr lang="en-US" dirty="0"/>
          </a:p>
          <a:p>
            <a:r>
              <a:rPr lang="en-US" dirty="0"/>
              <a:t>If you have a solicitation, use it as a </a:t>
            </a:r>
            <a:r>
              <a:rPr lang="en-US" dirty="0" smtClean="0"/>
              <a:t>structural guide.</a:t>
            </a:r>
            <a:endParaRPr lang="en-US" dirty="0"/>
          </a:p>
          <a:p>
            <a:pPr marL="0" indent="0">
              <a:buNone/>
            </a:pPr>
            <a:endParaRPr lang="en-US" dirty="0"/>
          </a:p>
        </p:txBody>
      </p:sp>
    </p:spTree>
    <p:extLst>
      <p:ext uri="{BB962C8B-B14F-4D97-AF65-F5344CB8AC3E}">
        <p14:creationId xmlns:p14="http://schemas.microsoft.com/office/powerpoint/2010/main" val="16187726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a:t>
            </a:r>
            <a:r>
              <a:rPr lang="en-US" b="1" dirty="0" err="1" smtClean="0"/>
              <a:t>Heilmeier</a:t>
            </a:r>
            <a:r>
              <a:rPr lang="en-US" b="1" dirty="0" smtClean="0"/>
              <a:t> Catechism:</a:t>
            </a:r>
            <a:br>
              <a:rPr lang="en-US" b="1" dirty="0" smtClean="0"/>
            </a:br>
            <a:r>
              <a:rPr lang="en-US" dirty="0" smtClean="0"/>
              <a:t> </a:t>
            </a:r>
            <a:r>
              <a:rPr lang="en-US" sz="2200" dirty="0"/>
              <a:t>George H. Heilmeier, a former DARPA director (1975-1977)</a:t>
            </a:r>
          </a:p>
        </p:txBody>
      </p:sp>
      <p:sp>
        <p:nvSpPr>
          <p:cNvPr id="4" name="Content Placeholder 3"/>
          <p:cNvSpPr>
            <a:spLocks noGrp="1"/>
          </p:cNvSpPr>
          <p:nvPr>
            <p:ph sz="half" idx="2"/>
          </p:nvPr>
        </p:nvSpPr>
        <p:spPr>
          <a:xfrm>
            <a:off x="1295400" y="2594610"/>
            <a:ext cx="4718304" cy="3281257"/>
          </a:xfrm>
        </p:spPr>
        <p:txBody>
          <a:bodyPr>
            <a:normAutofit fontScale="92500" lnSpcReduction="20000"/>
          </a:bodyPr>
          <a:lstStyle/>
          <a:p>
            <a:pPr fontAlgn="base"/>
            <a:r>
              <a:rPr lang="en-US" dirty="0"/>
              <a:t>What are you trying to do? Articulate your objectives using absolutely no jargon.</a:t>
            </a:r>
          </a:p>
          <a:p>
            <a:pPr fontAlgn="base"/>
            <a:r>
              <a:rPr lang="en-US" dirty="0"/>
              <a:t>How is it done today, and what are the limits of current practice?</a:t>
            </a:r>
          </a:p>
          <a:p>
            <a:pPr fontAlgn="base"/>
            <a:r>
              <a:rPr lang="en-US" dirty="0"/>
              <a:t>What is new in your approach and why do you think it will be successful?</a:t>
            </a:r>
          </a:p>
          <a:p>
            <a:pPr fontAlgn="base"/>
            <a:r>
              <a:rPr lang="en-US" dirty="0"/>
              <a:t>Who cares? If you are successful, what difference will it make?</a:t>
            </a:r>
          </a:p>
          <a:p>
            <a:endParaRPr lang="en-US" dirty="0"/>
          </a:p>
        </p:txBody>
      </p:sp>
      <p:sp>
        <p:nvSpPr>
          <p:cNvPr id="6" name="Content Placeholder 5"/>
          <p:cNvSpPr>
            <a:spLocks noGrp="1"/>
          </p:cNvSpPr>
          <p:nvPr>
            <p:ph sz="quarter" idx="4"/>
          </p:nvPr>
        </p:nvSpPr>
        <p:spPr>
          <a:xfrm>
            <a:off x="6180670" y="2594610"/>
            <a:ext cx="4718304" cy="3281257"/>
          </a:xfrm>
        </p:spPr>
        <p:txBody>
          <a:bodyPr/>
          <a:lstStyle/>
          <a:p>
            <a:pPr fontAlgn="base"/>
            <a:r>
              <a:rPr lang="en-US" dirty="0"/>
              <a:t>What are the risks?</a:t>
            </a:r>
          </a:p>
          <a:p>
            <a:pPr fontAlgn="base"/>
            <a:r>
              <a:rPr lang="en-US" dirty="0"/>
              <a:t>How much will it cost?</a:t>
            </a:r>
          </a:p>
          <a:p>
            <a:pPr fontAlgn="base"/>
            <a:r>
              <a:rPr lang="en-US" dirty="0"/>
              <a:t>How long will it take?</a:t>
            </a:r>
          </a:p>
          <a:p>
            <a:pPr fontAlgn="base"/>
            <a:r>
              <a:rPr lang="en-US" dirty="0"/>
              <a:t>What are the mid-term and final “exams” to check for success?</a:t>
            </a:r>
          </a:p>
          <a:p>
            <a:pPr marL="0" indent="0">
              <a:buNone/>
            </a:pPr>
            <a:endParaRPr lang="en-US" dirty="0"/>
          </a:p>
        </p:txBody>
      </p:sp>
    </p:spTree>
    <p:extLst>
      <p:ext uri="{BB962C8B-B14F-4D97-AF65-F5344CB8AC3E}">
        <p14:creationId xmlns:p14="http://schemas.microsoft.com/office/powerpoint/2010/main" val="28622795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Proposal Narrative – Generic Structure</a:t>
            </a:r>
            <a:endParaRPr lang="en-US" b="1" dirty="0"/>
          </a:p>
        </p:txBody>
      </p:sp>
      <p:sp>
        <p:nvSpPr>
          <p:cNvPr id="3" name="Content Placeholder 2"/>
          <p:cNvSpPr>
            <a:spLocks noGrp="1"/>
          </p:cNvSpPr>
          <p:nvPr>
            <p:ph sz="half" idx="1"/>
          </p:nvPr>
        </p:nvSpPr>
        <p:spPr/>
        <p:txBody>
          <a:bodyPr>
            <a:normAutofit fontScale="85000" lnSpcReduction="10000"/>
          </a:bodyPr>
          <a:lstStyle/>
          <a:p>
            <a:r>
              <a:rPr lang="en-US" b="1" dirty="0"/>
              <a:t>Summary</a:t>
            </a:r>
            <a:r>
              <a:rPr lang="en-US" dirty="0"/>
              <a:t> </a:t>
            </a:r>
            <a:r>
              <a:rPr lang="en-US" dirty="0" smtClean="0"/>
              <a:t>(often separate</a:t>
            </a:r>
            <a:r>
              <a:rPr lang="en-US" dirty="0"/>
              <a:t>, usually one page)</a:t>
            </a:r>
          </a:p>
          <a:p>
            <a:r>
              <a:rPr lang="en-US" b="1" dirty="0"/>
              <a:t>Introduction and Overview</a:t>
            </a:r>
          </a:p>
          <a:p>
            <a:pPr lvl="1"/>
            <a:r>
              <a:rPr lang="en-US" dirty="0"/>
              <a:t>Statement of problem/question/hypothesis</a:t>
            </a:r>
          </a:p>
          <a:p>
            <a:pPr lvl="1"/>
            <a:r>
              <a:rPr lang="en-US" dirty="0"/>
              <a:t>Overview of project</a:t>
            </a:r>
          </a:p>
          <a:p>
            <a:pPr lvl="1"/>
            <a:r>
              <a:rPr lang="en-US" dirty="0"/>
              <a:t>Overall goals</a:t>
            </a:r>
          </a:p>
          <a:p>
            <a:pPr lvl="1"/>
            <a:r>
              <a:rPr lang="en-US" dirty="0"/>
              <a:t>Significance and intellectual merit</a:t>
            </a:r>
          </a:p>
          <a:p>
            <a:r>
              <a:rPr lang="en-US" b="1" dirty="0"/>
              <a:t>Background and Current State of </a:t>
            </a:r>
            <a:r>
              <a:rPr lang="en-US" b="1" dirty="0" smtClean="0"/>
              <a:t>Knowledge</a:t>
            </a:r>
            <a:endParaRPr lang="en-US" b="1" dirty="0"/>
          </a:p>
        </p:txBody>
      </p:sp>
      <p:sp>
        <p:nvSpPr>
          <p:cNvPr id="4" name="Content Placeholder 3"/>
          <p:cNvSpPr>
            <a:spLocks noGrp="1"/>
          </p:cNvSpPr>
          <p:nvPr>
            <p:ph sz="half" idx="2"/>
          </p:nvPr>
        </p:nvSpPr>
        <p:spPr/>
        <p:txBody>
          <a:bodyPr>
            <a:normAutofit fontScale="85000" lnSpcReduction="10000"/>
          </a:bodyPr>
          <a:lstStyle/>
          <a:p>
            <a:r>
              <a:rPr lang="en-US" b="1" dirty="0"/>
              <a:t>Research Plan</a:t>
            </a:r>
          </a:p>
          <a:p>
            <a:pPr lvl="1"/>
            <a:r>
              <a:rPr lang="en-US" dirty="0"/>
              <a:t>Detailed </a:t>
            </a:r>
            <a:r>
              <a:rPr lang="en-US" dirty="0" smtClean="0"/>
              <a:t>Objectives</a:t>
            </a:r>
            <a:endParaRPr lang="en-US" dirty="0"/>
          </a:p>
          <a:p>
            <a:pPr lvl="1"/>
            <a:r>
              <a:rPr lang="en-US" dirty="0"/>
              <a:t>Methodology</a:t>
            </a:r>
          </a:p>
          <a:p>
            <a:pPr lvl="1"/>
            <a:r>
              <a:rPr lang="en-US" dirty="0"/>
              <a:t>Plan of Work</a:t>
            </a:r>
          </a:p>
          <a:p>
            <a:pPr lvl="1"/>
            <a:r>
              <a:rPr lang="en-US" dirty="0"/>
              <a:t>Expected Outcomes</a:t>
            </a:r>
          </a:p>
          <a:p>
            <a:r>
              <a:rPr lang="en-US" b="1" dirty="0"/>
              <a:t>Assessment or Evaluation Plan</a:t>
            </a:r>
          </a:p>
          <a:p>
            <a:r>
              <a:rPr lang="en-US" b="1" dirty="0"/>
              <a:t>Capabilities, capacity and skills of Project Staff</a:t>
            </a:r>
          </a:p>
          <a:p>
            <a:pPr marL="0" indent="0">
              <a:buNone/>
            </a:pPr>
            <a:endParaRPr lang="en-US" dirty="0"/>
          </a:p>
        </p:txBody>
      </p:sp>
    </p:spTree>
    <p:extLst>
      <p:ext uri="{BB962C8B-B14F-4D97-AF65-F5344CB8AC3E}">
        <p14:creationId xmlns:p14="http://schemas.microsoft.com/office/powerpoint/2010/main" val="21146777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Establishing Long-Term Research &amp; Educational Agendas</a:t>
            </a:r>
            <a:endParaRPr lang="en-US" b="1" dirty="0"/>
          </a:p>
        </p:txBody>
      </p:sp>
      <p:sp>
        <p:nvSpPr>
          <p:cNvPr id="4" name="Content Placeholder 3"/>
          <p:cNvSpPr>
            <a:spLocks noGrp="1"/>
          </p:cNvSpPr>
          <p:nvPr>
            <p:ph idx="1"/>
          </p:nvPr>
        </p:nvSpPr>
        <p:spPr/>
        <p:txBody>
          <a:bodyPr>
            <a:normAutofit fontScale="92500" lnSpcReduction="20000"/>
          </a:bodyPr>
          <a:lstStyle/>
          <a:p>
            <a:r>
              <a:rPr lang="en-US" sz="3600" dirty="0" smtClean="0"/>
              <a:t>Articulate your long-term plan.</a:t>
            </a:r>
            <a:endParaRPr lang="en-US" sz="3600" dirty="0"/>
          </a:p>
          <a:p>
            <a:r>
              <a:rPr lang="en-US" sz="3600" dirty="0" smtClean="0"/>
              <a:t>Position projects </a:t>
            </a:r>
            <a:r>
              <a:rPr lang="en-US" sz="3600" dirty="0"/>
              <a:t>are steps along the </a:t>
            </a:r>
            <a:r>
              <a:rPr lang="en-US" sz="3600" dirty="0" smtClean="0"/>
              <a:t>path.</a:t>
            </a:r>
            <a:endParaRPr lang="en-US" sz="3600" dirty="0"/>
          </a:p>
          <a:p>
            <a:r>
              <a:rPr lang="en-US" sz="3600" dirty="0"/>
              <a:t>Build a line of </a:t>
            </a:r>
            <a:r>
              <a:rPr lang="en-US" sz="3600" dirty="0" smtClean="0"/>
              <a:t>scholarship.</a:t>
            </a:r>
          </a:p>
          <a:p>
            <a:r>
              <a:rPr lang="en-US" sz="3600" dirty="0" smtClean="0"/>
              <a:t>Incorporate that scholarship into your teaching.</a:t>
            </a:r>
            <a:endParaRPr lang="en-US" sz="3600" dirty="0"/>
          </a:p>
          <a:p>
            <a:r>
              <a:rPr lang="en-US" sz="3600" dirty="0" smtClean="0"/>
              <a:t>Understand that things can and do change…and that’s ok!</a:t>
            </a:r>
            <a:endParaRPr lang="en-US" sz="3600" dirty="0"/>
          </a:p>
          <a:p>
            <a:endParaRPr lang="en-US" dirty="0"/>
          </a:p>
        </p:txBody>
      </p:sp>
    </p:spTree>
    <p:extLst>
      <p:ext uri="{BB962C8B-B14F-4D97-AF65-F5344CB8AC3E}">
        <p14:creationId xmlns:p14="http://schemas.microsoft.com/office/powerpoint/2010/main" val="24402965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Typical NSF Outline</a:t>
            </a:r>
            <a:endParaRPr lang="en-US" b="1" dirty="0"/>
          </a:p>
        </p:txBody>
      </p:sp>
      <p:sp>
        <p:nvSpPr>
          <p:cNvPr id="3" name="Content Placeholder 2"/>
          <p:cNvSpPr>
            <a:spLocks noGrp="1"/>
          </p:cNvSpPr>
          <p:nvPr>
            <p:ph sz="half" idx="1"/>
          </p:nvPr>
        </p:nvSpPr>
        <p:spPr/>
        <p:txBody>
          <a:bodyPr>
            <a:normAutofit fontScale="85000" lnSpcReduction="20000"/>
          </a:bodyPr>
          <a:lstStyle/>
          <a:p>
            <a:r>
              <a:rPr lang="en-US" b="1" dirty="0"/>
              <a:t>Summary</a:t>
            </a:r>
            <a:r>
              <a:rPr lang="en-US" dirty="0"/>
              <a:t> (separate, usually one page)</a:t>
            </a:r>
          </a:p>
          <a:p>
            <a:r>
              <a:rPr lang="en-US" b="1" dirty="0"/>
              <a:t>Introduction and Overview</a:t>
            </a:r>
          </a:p>
          <a:p>
            <a:pPr lvl="1"/>
            <a:r>
              <a:rPr lang="en-US" dirty="0"/>
              <a:t>Statement of problem/question/hypothesis</a:t>
            </a:r>
          </a:p>
          <a:p>
            <a:pPr lvl="1"/>
            <a:r>
              <a:rPr lang="en-US" dirty="0"/>
              <a:t>Overview of project</a:t>
            </a:r>
          </a:p>
          <a:p>
            <a:pPr lvl="1"/>
            <a:r>
              <a:rPr lang="en-US" dirty="0"/>
              <a:t>Overall goals</a:t>
            </a:r>
          </a:p>
          <a:p>
            <a:pPr lvl="1"/>
            <a:r>
              <a:rPr lang="en-US" dirty="0"/>
              <a:t>Significance and intellectual </a:t>
            </a:r>
            <a:r>
              <a:rPr lang="en-US" dirty="0" smtClean="0"/>
              <a:t>merit</a:t>
            </a:r>
          </a:p>
          <a:p>
            <a:r>
              <a:rPr lang="en-US" b="1" dirty="0"/>
              <a:t>Results of Prior Support </a:t>
            </a:r>
          </a:p>
          <a:p>
            <a:r>
              <a:rPr lang="en-US" b="1" dirty="0"/>
              <a:t>Background and Current State of Knowledge</a:t>
            </a:r>
          </a:p>
          <a:p>
            <a:endParaRPr lang="en-US" dirty="0"/>
          </a:p>
        </p:txBody>
      </p:sp>
      <p:sp>
        <p:nvSpPr>
          <p:cNvPr id="4" name="Content Placeholder 3"/>
          <p:cNvSpPr>
            <a:spLocks noGrp="1"/>
          </p:cNvSpPr>
          <p:nvPr>
            <p:ph sz="half" idx="2"/>
          </p:nvPr>
        </p:nvSpPr>
        <p:spPr/>
        <p:txBody>
          <a:bodyPr>
            <a:normAutofit fontScale="85000" lnSpcReduction="20000"/>
          </a:bodyPr>
          <a:lstStyle/>
          <a:p>
            <a:r>
              <a:rPr lang="en-US" b="1" dirty="0"/>
              <a:t>Research Plan</a:t>
            </a:r>
          </a:p>
          <a:p>
            <a:pPr lvl="1"/>
            <a:r>
              <a:rPr lang="en-US" dirty="0"/>
              <a:t>Detailed Goals and Objectives</a:t>
            </a:r>
          </a:p>
          <a:p>
            <a:pPr lvl="1"/>
            <a:r>
              <a:rPr lang="en-US" dirty="0"/>
              <a:t>Methodology</a:t>
            </a:r>
          </a:p>
          <a:p>
            <a:pPr lvl="1"/>
            <a:r>
              <a:rPr lang="en-US" dirty="0"/>
              <a:t>Plan of Work</a:t>
            </a:r>
          </a:p>
          <a:p>
            <a:pPr lvl="1"/>
            <a:r>
              <a:rPr lang="en-US" dirty="0"/>
              <a:t>Expected Outcomes</a:t>
            </a:r>
          </a:p>
          <a:p>
            <a:r>
              <a:rPr lang="en-US" b="1" dirty="0"/>
              <a:t>Broader Impacts </a:t>
            </a:r>
            <a:endParaRPr lang="en-US" b="1" dirty="0" smtClean="0"/>
          </a:p>
          <a:p>
            <a:r>
              <a:rPr lang="en-US" b="1" dirty="0" smtClean="0"/>
              <a:t>Intellectual Merit</a:t>
            </a:r>
            <a:endParaRPr lang="en-US" b="1" dirty="0"/>
          </a:p>
          <a:p>
            <a:endParaRPr lang="en-US" dirty="0"/>
          </a:p>
        </p:txBody>
      </p:sp>
    </p:spTree>
    <p:extLst>
      <p:ext uri="{BB962C8B-B14F-4D97-AF65-F5344CB8AC3E}">
        <p14:creationId xmlns:p14="http://schemas.microsoft.com/office/powerpoint/2010/main" val="5737263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Typical NIH Outline</a:t>
            </a:r>
            <a:endParaRPr lang="en-US" b="1" dirty="0"/>
          </a:p>
        </p:txBody>
      </p:sp>
      <p:sp>
        <p:nvSpPr>
          <p:cNvPr id="5" name="Content Placeholder 4"/>
          <p:cNvSpPr>
            <a:spLocks noGrp="1"/>
          </p:cNvSpPr>
          <p:nvPr>
            <p:ph idx="1"/>
          </p:nvPr>
        </p:nvSpPr>
        <p:spPr/>
        <p:txBody>
          <a:bodyPr>
            <a:normAutofit fontScale="62500" lnSpcReduction="20000"/>
          </a:bodyPr>
          <a:lstStyle/>
          <a:p>
            <a:r>
              <a:rPr lang="en-US" sz="3200" b="1" dirty="0"/>
              <a:t>Specific Aims </a:t>
            </a:r>
            <a:r>
              <a:rPr lang="en-US" dirty="0"/>
              <a:t>(1 page limit)</a:t>
            </a:r>
            <a:endParaRPr lang="en-US" sz="3200" dirty="0"/>
          </a:p>
          <a:p>
            <a:r>
              <a:rPr lang="en-US" sz="3200" b="1" dirty="0"/>
              <a:t>Research Strategy </a:t>
            </a:r>
            <a:r>
              <a:rPr lang="en-US" dirty="0"/>
              <a:t>(12 page limit for </a:t>
            </a:r>
            <a:r>
              <a:rPr lang="en-US" dirty="0" smtClean="0"/>
              <a:t>R01 and R15 applications)</a:t>
            </a:r>
            <a:endParaRPr lang="en-US" sz="3200" dirty="0"/>
          </a:p>
          <a:p>
            <a:pPr lvl="1"/>
            <a:r>
              <a:rPr lang="en-US" sz="2800" b="1" dirty="0"/>
              <a:t>Significance</a:t>
            </a:r>
            <a:r>
              <a:rPr lang="en-US" sz="2800" dirty="0"/>
              <a:t> </a:t>
            </a:r>
            <a:r>
              <a:rPr lang="en-US" i="1" dirty="0">
                <a:solidFill>
                  <a:schemeClr val="tx1"/>
                </a:solidFill>
              </a:rPr>
              <a:t>(~1 – 2 pages)</a:t>
            </a:r>
          </a:p>
          <a:p>
            <a:pPr lvl="1"/>
            <a:r>
              <a:rPr lang="en-US" sz="2800" b="1" dirty="0">
                <a:solidFill>
                  <a:schemeClr val="tx1"/>
                </a:solidFill>
              </a:rPr>
              <a:t>Innovation</a:t>
            </a:r>
            <a:r>
              <a:rPr lang="en-US" sz="2800" dirty="0">
                <a:solidFill>
                  <a:schemeClr val="tx1"/>
                </a:solidFill>
              </a:rPr>
              <a:t> </a:t>
            </a:r>
            <a:r>
              <a:rPr lang="en-US" i="1" dirty="0">
                <a:solidFill>
                  <a:schemeClr val="tx1"/>
                </a:solidFill>
              </a:rPr>
              <a:t>(~0.5 – 1 page)</a:t>
            </a:r>
          </a:p>
          <a:p>
            <a:pPr lvl="1"/>
            <a:r>
              <a:rPr lang="en-US" sz="2800" b="1" dirty="0">
                <a:solidFill>
                  <a:schemeClr val="tx1"/>
                </a:solidFill>
              </a:rPr>
              <a:t>Approach</a:t>
            </a:r>
            <a:r>
              <a:rPr lang="en-US" sz="2800" dirty="0">
                <a:solidFill>
                  <a:schemeClr val="tx1"/>
                </a:solidFill>
              </a:rPr>
              <a:t> </a:t>
            </a:r>
            <a:r>
              <a:rPr lang="en-US" i="1" dirty="0">
                <a:solidFill>
                  <a:schemeClr val="tx1"/>
                </a:solidFill>
              </a:rPr>
              <a:t>(~9 – 10 </a:t>
            </a:r>
            <a:r>
              <a:rPr lang="en-US" i="1" dirty="0" smtClean="0">
                <a:solidFill>
                  <a:schemeClr val="tx1"/>
                </a:solidFill>
              </a:rPr>
              <a:t>pages)</a:t>
            </a:r>
            <a:endParaRPr lang="en-US" i="1" dirty="0">
              <a:solidFill>
                <a:schemeClr val="tx1"/>
              </a:solidFill>
            </a:endParaRPr>
          </a:p>
          <a:p>
            <a:pPr lvl="2"/>
            <a:r>
              <a:rPr lang="en-US" sz="2400" dirty="0"/>
              <a:t>Specific Aim 1</a:t>
            </a:r>
          </a:p>
          <a:p>
            <a:pPr lvl="3"/>
            <a:r>
              <a:rPr lang="en-US" sz="2400" dirty="0"/>
              <a:t>Preliminary Studies</a:t>
            </a:r>
          </a:p>
          <a:p>
            <a:pPr lvl="3"/>
            <a:r>
              <a:rPr lang="en-US" sz="2400" dirty="0"/>
              <a:t>Experimental Design</a:t>
            </a:r>
          </a:p>
          <a:p>
            <a:pPr lvl="2"/>
            <a:r>
              <a:rPr lang="en-US" sz="2400" dirty="0"/>
              <a:t>Specific Aim 2, etc.</a:t>
            </a:r>
          </a:p>
          <a:p>
            <a:endParaRPr lang="en-US" dirty="0"/>
          </a:p>
        </p:txBody>
      </p:sp>
    </p:spTree>
    <p:extLst>
      <p:ext uri="{BB962C8B-B14F-4D97-AF65-F5344CB8AC3E}">
        <p14:creationId xmlns:p14="http://schemas.microsoft.com/office/powerpoint/2010/main" val="42705651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Typical NEH Fellowship Outline</a:t>
            </a:r>
            <a:endParaRPr lang="en-US" b="1" dirty="0"/>
          </a:p>
        </p:txBody>
      </p:sp>
      <p:sp>
        <p:nvSpPr>
          <p:cNvPr id="3" name="Content Placeholder 2"/>
          <p:cNvSpPr>
            <a:spLocks noGrp="1"/>
          </p:cNvSpPr>
          <p:nvPr>
            <p:ph idx="1"/>
          </p:nvPr>
        </p:nvSpPr>
        <p:spPr/>
        <p:txBody>
          <a:bodyPr>
            <a:normAutofit lnSpcReduction="10000"/>
          </a:bodyPr>
          <a:lstStyle/>
          <a:p>
            <a:r>
              <a:rPr lang="en-US" sz="3600" dirty="0"/>
              <a:t>Narrative Section (3 page limit)</a:t>
            </a:r>
          </a:p>
          <a:p>
            <a:pPr lvl="1"/>
            <a:r>
              <a:rPr lang="en-US" sz="3200" dirty="0"/>
              <a:t>Goal, significance, context</a:t>
            </a:r>
          </a:p>
          <a:p>
            <a:pPr lvl="1"/>
            <a:r>
              <a:rPr lang="en-US" sz="3200" dirty="0"/>
              <a:t>Background</a:t>
            </a:r>
          </a:p>
          <a:p>
            <a:pPr lvl="1"/>
            <a:r>
              <a:rPr lang="en-US" sz="3200" dirty="0"/>
              <a:t>Prior Work</a:t>
            </a:r>
          </a:p>
          <a:p>
            <a:pPr lvl="1"/>
            <a:r>
              <a:rPr lang="en-US" sz="3200" dirty="0"/>
              <a:t>Project Plan</a:t>
            </a:r>
            <a:endParaRPr lang="en-US" dirty="0"/>
          </a:p>
          <a:p>
            <a:endParaRPr lang="en-US" dirty="0"/>
          </a:p>
        </p:txBody>
      </p:sp>
    </p:spTree>
    <p:extLst>
      <p:ext uri="{BB962C8B-B14F-4D97-AF65-F5344CB8AC3E}">
        <p14:creationId xmlns:p14="http://schemas.microsoft.com/office/powerpoint/2010/main" val="20715729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 </a:t>
            </a:r>
            <a:r>
              <a:rPr lang="en-US" b="1" dirty="0"/>
              <a:t>Minute Exercise</a:t>
            </a:r>
          </a:p>
        </p:txBody>
      </p:sp>
      <p:pic>
        <p:nvPicPr>
          <p:cNvPr id="4" name="Picture 2" descr="Image result for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834" y="826076"/>
            <a:ext cx="1880755" cy="14599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normAutofit/>
          </a:bodyPr>
          <a:lstStyle/>
          <a:p>
            <a:pPr marL="0" indent="0" algn="ctr">
              <a:buNone/>
            </a:pPr>
            <a:r>
              <a:rPr lang="en-US" sz="3200" dirty="0" smtClean="0"/>
              <a:t>Outline your proposal narrative</a:t>
            </a:r>
            <a:endParaRPr lang="en-US" sz="3200" dirty="0">
              <a:solidFill>
                <a:schemeClr val="tx1"/>
              </a:solidFill>
            </a:endParaRPr>
          </a:p>
          <a:p>
            <a:pPr marL="0" indent="0">
              <a:buNone/>
            </a:pPr>
            <a:endParaRPr lang="en-US" dirty="0"/>
          </a:p>
        </p:txBody>
      </p:sp>
      <p:pic>
        <p:nvPicPr>
          <p:cNvPr id="7170" name="Picture 2" descr="Image result for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941" y="3188970"/>
            <a:ext cx="6508115" cy="295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9219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First Paragraph</a:t>
            </a:r>
            <a:endParaRPr lang="en-US" b="1" dirty="0"/>
          </a:p>
        </p:txBody>
      </p:sp>
      <p:pic>
        <p:nvPicPr>
          <p:cNvPr id="4" name="Content Placeholder 3"/>
          <p:cNvPicPr>
            <a:picLocks noGrp="1" noChangeAspect="1"/>
          </p:cNvPicPr>
          <p:nvPr>
            <p:ph idx="1"/>
          </p:nvPr>
        </p:nvPicPr>
        <p:blipFill>
          <a:blip r:embed="rId2"/>
          <a:stretch>
            <a:fillRect/>
          </a:stretch>
        </p:blipFill>
        <p:spPr>
          <a:xfrm>
            <a:off x="3169920" y="2546033"/>
            <a:ext cx="5852159" cy="3546157"/>
          </a:xfrm>
          <a:prstGeom prst="rect">
            <a:avLst/>
          </a:prstGeom>
        </p:spPr>
      </p:pic>
    </p:spTree>
    <p:extLst>
      <p:ext uri="{BB962C8B-B14F-4D97-AF65-F5344CB8AC3E}">
        <p14:creationId xmlns:p14="http://schemas.microsoft.com/office/powerpoint/2010/main" val="26179548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First Sentences: </a:t>
            </a:r>
            <a:br>
              <a:rPr lang="en-US" b="1" dirty="0" smtClean="0"/>
            </a:br>
            <a:r>
              <a:rPr lang="en-US" sz="3600" dirty="0" smtClean="0"/>
              <a:t>Pick a favorite</a:t>
            </a:r>
            <a:endParaRPr lang="en-US" sz="3600" dirty="0"/>
          </a:p>
        </p:txBody>
      </p:sp>
      <p:sp>
        <p:nvSpPr>
          <p:cNvPr id="3" name="Content Placeholder 2"/>
          <p:cNvSpPr>
            <a:spLocks noGrp="1"/>
          </p:cNvSpPr>
          <p:nvPr>
            <p:ph idx="1"/>
          </p:nvPr>
        </p:nvSpPr>
        <p:spPr/>
        <p:txBody>
          <a:bodyPr>
            <a:normAutofit fontScale="92500"/>
          </a:bodyPr>
          <a:lstStyle/>
          <a:p>
            <a:pPr marL="457200" indent="-457200">
              <a:buFont typeface="+mj-lt"/>
              <a:buAutoNum type="arabicPeriod"/>
            </a:pPr>
            <a:r>
              <a:rPr lang="en-US" dirty="0" smtClean="0">
                <a:latin typeface="+mj-lt"/>
                <a:cs typeface="Arial" pitchFamily="34" charset="0"/>
              </a:rPr>
              <a:t>The </a:t>
            </a:r>
            <a:r>
              <a:rPr lang="en-US" dirty="0">
                <a:latin typeface="+mj-lt"/>
                <a:cs typeface="Arial" pitchFamily="34" charset="0"/>
              </a:rPr>
              <a:t>U.S. is facing a critical problems with its energy supply. Biofuels offer great promise as a renewable, sustainable alternative to petroleum products….</a:t>
            </a:r>
          </a:p>
          <a:p>
            <a:pPr marL="457200" indent="-457200">
              <a:buFont typeface="+mj-lt"/>
              <a:buAutoNum type="arabicPeriod"/>
            </a:pPr>
            <a:r>
              <a:rPr lang="en-US" dirty="0">
                <a:solidFill>
                  <a:schemeClr val="tx1"/>
                </a:solidFill>
                <a:latin typeface="+mj-lt"/>
                <a:cs typeface="Arial" pitchFamily="34" charset="0"/>
              </a:rPr>
              <a:t>Biofuels are an environmentally friendly </a:t>
            </a:r>
            <a:r>
              <a:rPr lang="en-US" dirty="0" smtClean="0">
                <a:solidFill>
                  <a:schemeClr val="tx1"/>
                </a:solidFill>
                <a:latin typeface="+mj-lt"/>
                <a:cs typeface="Arial" pitchFamily="34" charset="0"/>
              </a:rPr>
              <a:t>and </a:t>
            </a:r>
            <a:r>
              <a:rPr lang="en-US" dirty="0">
                <a:solidFill>
                  <a:schemeClr val="tx1"/>
                </a:solidFill>
                <a:latin typeface="+mj-lt"/>
                <a:cs typeface="Arial" pitchFamily="34" charset="0"/>
              </a:rPr>
              <a:t>sustainable source of energy ….</a:t>
            </a:r>
          </a:p>
          <a:p>
            <a:pPr marL="457200" indent="-457200">
              <a:buFont typeface="+mj-lt"/>
              <a:buAutoNum type="arabicPeriod"/>
            </a:pPr>
            <a:r>
              <a:rPr lang="en-US" dirty="0">
                <a:solidFill>
                  <a:schemeClr val="tx1"/>
                </a:solidFill>
                <a:latin typeface="+mj-lt"/>
                <a:cs typeface="Arial" pitchFamily="34" charset="0"/>
              </a:rPr>
              <a:t>To meet the Nation’s energy needs, it is imperative that we develop new, sustainable sources of energy. Biofuels have made large strides in recent years ….</a:t>
            </a:r>
          </a:p>
          <a:p>
            <a:pPr marL="457200" indent="-457200">
              <a:buFont typeface="+mj-lt"/>
              <a:buAutoNum type="arabicPeriod"/>
            </a:pPr>
            <a:r>
              <a:rPr lang="en-US" dirty="0">
                <a:latin typeface="+mj-lt"/>
                <a:cs typeface="Arial" pitchFamily="34" charset="0"/>
              </a:rPr>
              <a:t>A critical problem in making biofuels practical is making step x in the synthesis process more efficient. Our proposed project will address this problem by using the following innovative approach</a:t>
            </a:r>
            <a:r>
              <a:rPr lang="en-US" dirty="0" smtClean="0">
                <a:latin typeface="+mj-lt"/>
                <a:cs typeface="Arial" pitchFamily="34" charset="0"/>
              </a:rPr>
              <a:t>….</a:t>
            </a:r>
            <a:endParaRPr lang="en-US" dirty="0">
              <a:latin typeface="+mj-lt"/>
              <a:cs typeface="Arial" pitchFamily="34" charset="0"/>
            </a:endParaRPr>
          </a:p>
        </p:txBody>
      </p:sp>
    </p:spTree>
    <p:extLst>
      <p:ext uri="{BB962C8B-B14F-4D97-AF65-F5344CB8AC3E}">
        <p14:creationId xmlns:p14="http://schemas.microsoft.com/office/powerpoint/2010/main" val="30770358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First Sentences</a:t>
            </a:r>
            <a:endParaRPr lang="en-US" b="1" dirty="0"/>
          </a:p>
        </p:txBody>
      </p:sp>
      <p:sp>
        <p:nvSpPr>
          <p:cNvPr id="3" name="Content Placeholder 2"/>
          <p:cNvSpPr>
            <a:spLocks noGrp="1"/>
          </p:cNvSpPr>
          <p:nvPr>
            <p:ph idx="1"/>
          </p:nvPr>
        </p:nvSpPr>
        <p:spPr/>
        <p:txBody>
          <a:bodyPr>
            <a:normAutofit lnSpcReduction="10000"/>
          </a:bodyPr>
          <a:lstStyle/>
          <a:p>
            <a:pPr marL="0" indent="0" algn="ctr" defTabSz="914363">
              <a:lnSpc>
                <a:spcPct val="90000"/>
              </a:lnSpc>
              <a:spcAft>
                <a:spcPts val="0"/>
              </a:spcAft>
              <a:buSzTx/>
              <a:buNone/>
              <a:defRPr/>
            </a:pPr>
            <a:r>
              <a:rPr lang="en-US" dirty="0" smtClean="0">
                <a:latin typeface="Arial" pitchFamily="34" charset="0"/>
                <a:cs typeface="Arial" pitchFamily="34" charset="0"/>
              </a:rPr>
              <a:t>And the winner is:</a:t>
            </a:r>
          </a:p>
          <a:p>
            <a:pPr marL="0" indent="0" defTabSz="914363">
              <a:lnSpc>
                <a:spcPct val="90000"/>
              </a:lnSpc>
              <a:spcAft>
                <a:spcPts val="0"/>
              </a:spcAft>
              <a:buSzTx/>
              <a:buNone/>
              <a:defRPr/>
            </a:pPr>
            <a:endParaRPr lang="en-US" dirty="0">
              <a:latin typeface="Arial" pitchFamily="34" charset="0"/>
              <a:cs typeface="Arial" pitchFamily="34" charset="0"/>
            </a:endParaRPr>
          </a:p>
          <a:p>
            <a:pPr marL="0" indent="0" defTabSz="914363">
              <a:lnSpc>
                <a:spcPct val="90000"/>
              </a:lnSpc>
              <a:spcAft>
                <a:spcPts val="0"/>
              </a:spcAft>
              <a:buSzTx/>
              <a:buNone/>
              <a:defRPr/>
            </a:pPr>
            <a:r>
              <a:rPr lang="en-US" dirty="0" smtClean="0">
                <a:latin typeface="Arial" pitchFamily="34" charset="0"/>
                <a:cs typeface="Arial" pitchFamily="34" charset="0"/>
              </a:rPr>
              <a:t>A </a:t>
            </a:r>
            <a:r>
              <a:rPr lang="en-US" dirty="0">
                <a:latin typeface="Arial" pitchFamily="34" charset="0"/>
                <a:cs typeface="Arial" pitchFamily="34" charset="0"/>
              </a:rPr>
              <a:t>critical problem in making biofuels practical is making step x in the synthesis process more efficient. Our proposed project will address this problem by using the following innovative approach….</a:t>
            </a:r>
          </a:p>
          <a:p>
            <a:pPr defTabSz="914363">
              <a:lnSpc>
                <a:spcPct val="90000"/>
              </a:lnSpc>
              <a:spcAft>
                <a:spcPts val="0"/>
              </a:spcAft>
              <a:buSzTx/>
              <a:defRPr/>
            </a:pPr>
            <a:endParaRPr lang="en-US" dirty="0" smtClean="0">
              <a:solidFill>
                <a:schemeClr val="tx1"/>
              </a:solidFill>
            </a:endParaRPr>
          </a:p>
          <a:p>
            <a:pPr defTabSz="914363">
              <a:lnSpc>
                <a:spcPct val="90000"/>
              </a:lnSpc>
              <a:spcAft>
                <a:spcPts val="0"/>
              </a:spcAft>
              <a:buSzTx/>
              <a:defRPr/>
            </a:pPr>
            <a:r>
              <a:rPr lang="en-US" dirty="0" smtClean="0">
                <a:solidFill>
                  <a:schemeClr val="tx1"/>
                </a:solidFill>
              </a:rPr>
              <a:t>The </a:t>
            </a:r>
            <a:r>
              <a:rPr lang="en-US" dirty="0">
                <a:solidFill>
                  <a:schemeClr val="tx1"/>
                </a:solidFill>
              </a:rPr>
              <a:t>first sentence is specific to this </a:t>
            </a:r>
            <a:r>
              <a:rPr lang="en-US" dirty="0" smtClean="0">
                <a:solidFill>
                  <a:schemeClr val="tx1"/>
                </a:solidFill>
              </a:rPr>
              <a:t>proposal.</a:t>
            </a:r>
            <a:endParaRPr lang="en-US" dirty="0">
              <a:solidFill>
                <a:schemeClr val="tx1"/>
              </a:solidFill>
            </a:endParaRPr>
          </a:p>
          <a:p>
            <a:pPr defTabSz="914363">
              <a:lnSpc>
                <a:spcPct val="90000"/>
              </a:lnSpc>
              <a:spcAft>
                <a:spcPts val="0"/>
              </a:spcAft>
              <a:buSzTx/>
              <a:defRPr/>
            </a:pPr>
            <a:r>
              <a:rPr lang="en-US" dirty="0"/>
              <a:t>It identifies the </a:t>
            </a:r>
            <a:r>
              <a:rPr lang="en-US" dirty="0" smtClean="0"/>
              <a:t>“kernel” </a:t>
            </a:r>
            <a:r>
              <a:rPr lang="en-US" dirty="0"/>
              <a:t>of their great idea within the first couple of sentences.</a:t>
            </a:r>
            <a:endParaRPr lang="en-US" dirty="0">
              <a:solidFill>
                <a:schemeClr val="tx1"/>
              </a:solidFill>
            </a:endParaRPr>
          </a:p>
          <a:p>
            <a:endParaRPr lang="en-US" dirty="0"/>
          </a:p>
        </p:txBody>
      </p:sp>
    </p:spTree>
    <p:extLst>
      <p:ext uri="{BB962C8B-B14F-4D97-AF65-F5344CB8AC3E}">
        <p14:creationId xmlns:p14="http://schemas.microsoft.com/office/powerpoint/2010/main" val="20137519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The First Paragraph</a:t>
            </a:r>
            <a:endParaRPr lang="en-US" dirty="0"/>
          </a:p>
        </p:txBody>
      </p:sp>
      <p:pic>
        <p:nvPicPr>
          <p:cNvPr id="4" name="Content Placeholder 3"/>
          <p:cNvPicPr>
            <a:picLocks noGrp="1" noChangeAspect="1"/>
          </p:cNvPicPr>
          <p:nvPr>
            <p:ph sz="half" idx="2"/>
          </p:nvPr>
        </p:nvPicPr>
        <p:blipFill>
          <a:blip r:embed="rId2"/>
          <a:stretch>
            <a:fillRect/>
          </a:stretch>
        </p:blipFill>
        <p:spPr>
          <a:xfrm>
            <a:off x="1585154" y="2658533"/>
            <a:ext cx="3955661" cy="3208337"/>
          </a:xfrm>
          <a:prstGeom prst="rect">
            <a:avLst/>
          </a:prstGeom>
        </p:spPr>
      </p:pic>
      <p:sp>
        <p:nvSpPr>
          <p:cNvPr id="8" name="Content Placeholder 7"/>
          <p:cNvSpPr>
            <a:spLocks noGrp="1"/>
          </p:cNvSpPr>
          <p:nvPr>
            <p:ph sz="quarter" idx="4"/>
          </p:nvPr>
        </p:nvSpPr>
        <p:spPr>
          <a:xfrm>
            <a:off x="6180670" y="2658534"/>
            <a:ext cx="4718304" cy="3217334"/>
          </a:xfrm>
        </p:spPr>
        <p:txBody>
          <a:bodyPr/>
          <a:lstStyle/>
          <a:p>
            <a:r>
              <a:rPr lang="en-US" dirty="0" smtClean="0"/>
              <a:t>Your proposal is one in a large stack of proposals.</a:t>
            </a:r>
          </a:p>
          <a:p>
            <a:r>
              <a:rPr lang="en-US" dirty="0" smtClean="0"/>
              <a:t>The more you “bury” that kernel of an idea, the more you lose the reader’s attention.</a:t>
            </a:r>
          </a:p>
          <a:p>
            <a:r>
              <a:rPr lang="en-US" dirty="0" smtClean="0"/>
              <a:t>Lead with the strongest, most exciting language. </a:t>
            </a:r>
            <a:endParaRPr lang="en-US" dirty="0"/>
          </a:p>
        </p:txBody>
      </p:sp>
    </p:spTree>
    <p:extLst>
      <p:ext uri="{BB962C8B-B14F-4D97-AF65-F5344CB8AC3E}">
        <p14:creationId xmlns:p14="http://schemas.microsoft.com/office/powerpoint/2010/main" val="41880358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First Paragraph: Example</a:t>
            </a:r>
            <a:endParaRPr lang="en-US" b="1" dirty="0"/>
          </a:p>
        </p:txBody>
      </p:sp>
      <p:sp>
        <p:nvSpPr>
          <p:cNvPr id="9" name="Content Placeholder 8"/>
          <p:cNvSpPr>
            <a:spLocks noGrp="1"/>
          </p:cNvSpPr>
          <p:nvPr>
            <p:ph idx="1"/>
          </p:nvPr>
        </p:nvSpPr>
        <p:spPr/>
        <p:txBody>
          <a:bodyPr>
            <a:noAutofit/>
          </a:bodyPr>
          <a:lstStyle/>
          <a:p>
            <a:pPr marL="0" indent="0">
              <a:buNone/>
            </a:pPr>
            <a:r>
              <a:rPr lang="en-US" sz="1900" dirty="0"/>
              <a:t>This project focuses on </a:t>
            </a:r>
            <a:r>
              <a:rPr lang="en-US" sz="1900" i="1" dirty="0" err="1"/>
              <a:t>benshi</a:t>
            </a:r>
            <a:r>
              <a:rPr lang="en-US" sz="1900" dirty="0"/>
              <a:t>, live performers who narrated and acted alongside silent films in the 1920s. The first part of the project seeks to reconstruct the dynamic live experience at silent movie theaters by adapting from significant historical performances (available mostly in scripts and scores, and some phonograph records) and creating our own version of </a:t>
            </a:r>
            <a:r>
              <a:rPr lang="en-US" sz="1900" dirty="0" err="1"/>
              <a:t>benshi</a:t>
            </a:r>
            <a:r>
              <a:rPr lang="en-US" sz="1900" dirty="0"/>
              <a:t> and music to which our contemporary audience can relate. We will bring together noted musicians and </a:t>
            </a:r>
            <a:r>
              <a:rPr lang="en-US" sz="1900" i="1" dirty="0" err="1"/>
              <a:t>benshi</a:t>
            </a:r>
            <a:r>
              <a:rPr lang="en-US" sz="1900" dirty="0"/>
              <a:t> performers to create a new narration and musical score to accompany a classic Japanese silent </a:t>
            </a:r>
            <a:r>
              <a:rPr lang="en-US" sz="1900" dirty="0" smtClean="0"/>
              <a:t>film. The </a:t>
            </a:r>
            <a:r>
              <a:rPr lang="en-US" sz="1900" dirty="0"/>
              <a:t>second piece of the program seeks raise awareness about </a:t>
            </a:r>
            <a:r>
              <a:rPr lang="en-US" sz="1900" i="1" dirty="0" err="1"/>
              <a:t>benshi</a:t>
            </a:r>
            <a:r>
              <a:rPr lang="en-US" sz="1900" i="1" dirty="0"/>
              <a:t> </a:t>
            </a:r>
            <a:r>
              <a:rPr lang="en-US" sz="1900" dirty="0"/>
              <a:t>by holding a one-day workshop in which participants create their own </a:t>
            </a:r>
            <a:r>
              <a:rPr lang="en-US" sz="1900" i="1" dirty="0" err="1"/>
              <a:t>benshi</a:t>
            </a:r>
            <a:r>
              <a:rPr lang="en-US" sz="1900" dirty="0"/>
              <a:t> narration to a student-made movie that focuses on Utica, </a:t>
            </a:r>
            <a:r>
              <a:rPr lang="en-US" sz="1900" dirty="0" smtClean="0"/>
              <a:t>NY. Both </a:t>
            </a:r>
            <a:r>
              <a:rPr lang="en-US" sz="1900" dirty="0"/>
              <a:t>of these interrelated goals are linked to </a:t>
            </a:r>
            <a:r>
              <a:rPr lang="en-US" sz="1900" dirty="0" smtClean="0"/>
              <a:t>[Principle Investigator]’s digital </a:t>
            </a:r>
            <a:r>
              <a:rPr lang="en-US" sz="1900" dirty="0"/>
              <a:t>humanities project, “Comparative Japanese Film Archive,” which is a database of film video clips and </a:t>
            </a:r>
            <a:r>
              <a:rPr lang="en-US" sz="1900" i="1" dirty="0" err="1"/>
              <a:t>beshi</a:t>
            </a:r>
            <a:r>
              <a:rPr lang="en-US" sz="1900" dirty="0"/>
              <a:t> audio clips from the early 20</a:t>
            </a:r>
            <a:r>
              <a:rPr lang="en-US" sz="1900" baseline="30000" dirty="0"/>
              <a:t>th</a:t>
            </a:r>
            <a:r>
              <a:rPr lang="en-US" sz="1900" dirty="0"/>
              <a:t> century with annotations and metadata that can be shared with consortia institutions for scholarly and instructional activities. </a:t>
            </a:r>
          </a:p>
          <a:p>
            <a:endParaRPr lang="en-US" sz="1900" dirty="0"/>
          </a:p>
        </p:txBody>
      </p:sp>
    </p:spTree>
    <p:extLst>
      <p:ext uri="{BB962C8B-B14F-4D97-AF65-F5344CB8AC3E}">
        <p14:creationId xmlns:p14="http://schemas.microsoft.com/office/powerpoint/2010/main" val="5926579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 </a:t>
            </a:r>
            <a:r>
              <a:rPr lang="en-US" b="1" dirty="0"/>
              <a:t>Minute Exercise</a:t>
            </a:r>
          </a:p>
        </p:txBody>
      </p:sp>
      <p:pic>
        <p:nvPicPr>
          <p:cNvPr id="4" name="Picture 2" descr="Image result for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498" y="826076"/>
            <a:ext cx="1880755" cy="14599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normAutofit lnSpcReduction="10000"/>
          </a:bodyPr>
          <a:lstStyle/>
          <a:p>
            <a:r>
              <a:rPr lang="en-US" sz="3200" dirty="0" smtClean="0"/>
              <a:t>Write your first couple of sentences of your proposal. Try to include: </a:t>
            </a:r>
          </a:p>
          <a:p>
            <a:pPr lvl="1"/>
            <a:r>
              <a:rPr lang="en-US" dirty="0"/>
              <a:t>What you will </a:t>
            </a:r>
            <a:r>
              <a:rPr lang="en-US" dirty="0" smtClean="0"/>
              <a:t>accomplish;</a:t>
            </a:r>
            <a:endParaRPr lang="en-US" dirty="0"/>
          </a:p>
          <a:p>
            <a:pPr lvl="1"/>
            <a:r>
              <a:rPr lang="en-US" dirty="0"/>
              <a:t>The approach you will </a:t>
            </a:r>
            <a:r>
              <a:rPr lang="en-US" dirty="0" smtClean="0"/>
              <a:t>use;</a:t>
            </a:r>
            <a:endParaRPr lang="en-US" dirty="0"/>
          </a:p>
          <a:p>
            <a:pPr lvl="1"/>
            <a:r>
              <a:rPr lang="en-US" dirty="0"/>
              <a:t>The problem you’re </a:t>
            </a:r>
            <a:r>
              <a:rPr lang="en-US" dirty="0" smtClean="0"/>
              <a:t>addressing;</a:t>
            </a:r>
            <a:endParaRPr lang="en-US" dirty="0"/>
          </a:p>
          <a:p>
            <a:pPr lvl="1"/>
            <a:r>
              <a:rPr lang="en-US" dirty="0"/>
              <a:t>New tools or resources you’ll bring to the </a:t>
            </a:r>
            <a:r>
              <a:rPr lang="en-US" dirty="0" smtClean="0"/>
              <a:t>problem.</a:t>
            </a:r>
          </a:p>
          <a:p>
            <a:r>
              <a:rPr lang="en-US" dirty="0" smtClean="0"/>
              <a:t>Outline or list the other points you would like to cover in the first paragraph</a:t>
            </a:r>
          </a:p>
          <a:p>
            <a:endParaRPr lang="en-US" dirty="0"/>
          </a:p>
          <a:p>
            <a:pPr lvl="1"/>
            <a:endParaRPr lang="en-US" sz="2800" dirty="0">
              <a:solidFill>
                <a:schemeClr val="tx1"/>
              </a:solidFill>
            </a:endParaRPr>
          </a:p>
          <a:p>
            <a:pPr marL="0" indent="0">
              <a:buNone/>
            </a:pPr>
            <a:endParaRPr lang="en-US" dirty="0"/>
          </a:p>
        </p:txBody>
      </p:sp>
    </p:spTree>
    <p:extLst>
      <p:ext uri="{BB962C8B-B14F-4D97-AF65-F5344CB8AC3E}">
        <p14:creationId xmlns:p14="http://schemas.microsoft.com/office/powerpoint/2010/main" val="22920052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Research Agenda</a:t>
            </a:r>
            <a:endParaRPr lang="en-US" b="1"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dirty="0"/>
              <a:t>What </a:t>
            </a:r>
            <a:r>
              <a:rPr lang="en-US" b="1" dirty="0"/>
              <a:t>big questions </a:t>
            </a:r>
            <a:r>
              <a:rPr lang="en-US" dirty="0"/>
              <a:t>do you want to answer in the first 5 years? In the first 15 years?</a:t>
            </a:r>
          </a:p>
          <a:p>
            <a:pPr>
              <a:lnSpc>
                <a:spcPct val="90000"/>
              </a:lnSpc>
            </a:pPr>
            <a:r>
              <a:rPr lang="en-US" dirty="0"/>
              <a:t>Is your agenda in an exciting, high-impact area of scholarship?</a:t>
            </a:r>
          </a:p>
          <a:p>
            <a:pPr>
              <a:lnSpc>
                <a:spcPct val="90000"/>
              </a:lnSpc>
            </a:pPr>
            <a:r>
              <a:rPr lang="en-US" dirty="0"/>
              <a:t>Is the topic separated enough from that of your advisor to establish an independent career, but builds on your grad </a:t>
            </a:r>
            <a:r>
              <a:rPr lang="en-US" dirty="0" smtClean="0"/>
              <a:t>work?</a:t>
            </a:r>
            <a:endParaRPr lang="en-US" dirty="0"/>
          </a:p>
          <a:p>
            <a:pPr>
              <a:lnSpc>
                <a:spcPct val="90000"/>
              </a:lnSpc>
            </a:pPr>
            <a:r>
              <a:rPr lang="en-US" dirty="0"/>
              <a:t>Is it a topic you are passionate about?</a:t>
            </a:r>
          </a:p>
          <a:p>
            <a:pPr>
              <a:lnSpc>
                <a:spcPct val="90000"/>
              </a:lnSpc>
            </a:pPr>
            <a:r>
              <a:rPr lang="en-US" dirty="0"/>
              <a:t>Do </a:t>
            </a:r>
            <a:r>
              <a:rPr lang="en-US" dirty="0" smtClean="0"/>
              <a:t>you have </a:t>
            </a:r>
            <a:r>
              <a:rPr lang="en-US" dirty="0"/>
              <a:t>publications that will support this line of research?</a:t>
            </a:r>
          </a:p>
          <a:p>
            <a:pPr>
              <a:lnSpc>
                <a:spcPct val="90000"/>
              </a:lnSpc>
            </a:pPr>
            <a:r>
              <a:rPr lang="en-US" dirty="0"/>
              <a:t>Is your topic in an area that is currently funded by agencies or likely to be funded soon</a:t>
            </a:r>
            <a:r>
              <a:rPr lang="en-US" dirty="0" smtClean="0"/>
              <a:t>?</a:t>
            </a:r>
            <a:endParaRPr lang="en-US" dirty="0"/>
          </a:p>
        </p:txBody>
      </p:sp>
    </p:spTree>
    <p:extLst>
      <p:ext uri="{BB962C8B-B14F-4D97-AF65-F5344CB8AC3E}">
        <p14:creationId xmlns:p14="http://schemas.microsoft.com/office/powerpoint/2010/main" val="27955535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Other Proposal Sections</a:t>
            </a:r>
            <a:endParaRPr lang="en-US" b="1" dirty="0"/>
          </a:p>
        </p:txBody>
      </p:sp>
      <p:sp>
        <p:nvSpPr>
          <p:cNvPr id="3" name="Content Placeholder 2"/>
          <p:cNvSpPr>
            <a:spLocks noGrp="1"/>
          </p:cNvSpPr>
          <p:nvPr>
            <p:ph idx="1"/>
          </p:nvPr>
        </p:nvSpPr>
        <p:spPr/>
        <p:txBody>
          <a:bodyPr/>
          <a:lstStyle/>
          <a:p>
            <a:r>
              <a:rPr lang="en-US" dirty="0" smtClean="0"/>
              <a:t>Section subheadings vary depending on programmatic requirements.</a:t>
            </a:r>
          </a:p>
          <a:p>
            <a:r>
              <a:rPr lang="en-US" dirty="0" smtClean="0"/>
              <a:t>Academic writing vs. technical writing/</a:t>
            </a:r>
            <a:r>
              <a:rPr lang="en-US" dirty="0" err="1" smtClean="0"/>
              <a:t>grantsmanship</a:t>
            </a:r>
            <a:r>
              <a:rPr lang="en-US" dirty="0" smtClean="0"/>
              <a:t>.</a:t>
            </a:r>
          </a:p>
          <a:p>
            <a:pPr lvl="1"/>
            <a:r>
              <a:rPr lang="en-US" dirty="0" smtClean="0"/>
              <a:t>The slow build vs. the overview and fill in.</a:t>
            </a:r>
          </a:p>
          <a:p>
            <a:pPr lvl="1"/>
            <a:endParaRPr lang="en-US" dirty="0" smtClean="0"/>
          </a:p>
          <a:p>
            <a:endParaRPr lang="en-US" dirty="0"/>
          </a:p>
        </p:txBody>
      </p:sp>
      <p:pic>
        <p:nvPicPr>
          <p:cNvPr id="4" name="Picture 3"/>
          <p:cNvPicPr>
            <a:picLocks noChangeAspect="1"/>
          </p:cNvPicPr>
          <p:nvPr/>
        </p:nvPicPr>
        <p:blipFill>
          <a:blip r:embed="rId2"/>
          <a:stretch>
            <a:fillRect/>
          </a:stretch>
        </p:blipFill>
        <p:spPr>
          <a:xfrm>
            <a:off x="6515100" y="3584864"/>
            <a:ext cx="4520045" cy="2561937"/>
          </a:xfrm>
          <a:prstGeom prst="rect">
            <a:avLst/>
          </a:prstGeom>
        </p:spPr>
      </p:pic>
    </p:spTree>
    <p:extLst>
      <p:ext uri="{BB962C8B-B14F-4D97-AF65-F5344CB8AC3E}">
        <p14:creationId xmlns:p14="http://schemas.microsoft.com/office/powerpoint/2010/main" val="27867974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&amp; Overview</a:t>
            </a:r>
            <a:endParaRPr lang="en-US" b="1" dirty="0"/>
          </a:p>
        </p:txBody>
      </p:sp>
      <p:sp>
        <p:nvSpPr>
          <p:cNvPr id="3" name="Content Placeholder 2"/>
          <p:cNvSpPr>
            <a:spLocks noGrp="1"/>
          </p:cNvSpPr>
          <p:nvPr>
            <p:ph idx="1"/>
          </p:nvPr>
        </p:nvSpPr>
        <p:spPr/>
        <p:txBody>
          <a:bodyPr/>
          <a:lstStyle/>
          <a:p>
            <a:r>
              <a:rPr lang="en-US" dirty="0"/>
              <a:t>Provide reviewers with an outline of your proposed project which you will fill in </a:t>
            </a:r>
            <a:r>
              <a:rPr lang="en-US" dirty="0" smtClean="0"/>
              <a:t>later.</a:t>
            </a:r>
            <a:endParaRPr lang="en-US" dirty="0"/>
          </a:p>
          <a:p>
            <a:r>
              <a:rPr lang="en-US" dirty="0"/>
              <a:t>After the first </a:t>
            </a:r>
            <a:r>
              <a:rPr lang="en-US" dirty="0" smtClean="0"/>
              <a:t>2(</a:t>
            </a:r>
            <a:r>
              <a:rPr lang="en-US" dirty="0" err="1" smtClean="0"/>
              <a:t>ish</a:t>
            </a:r>
            <a:r>
              <a:rPr lang="en-US" dirty="0"/>
              <a:t>)</a:t>
            </a:r>
            <a:r>
              <a:rPr lang="en-US" dirty="0" smtClean="0"/>
              <a:t> pages:</a:t>
            </a:r>
            <a:endParaRPr lang="en-US" dirty="0"/>
          </a:p>
          <a:p>
            <a:pPr lvl="1"/>
            <a:r>
              <a:rPr lang="en-US" dirty="0"/>
              <a:t>Reviewer should be intrigued and </a:t>
            </a:r>
            <a:r>
              <a:rPr lang="en-US" dirty="0" smtClean="0"/>
              <a:t>excited; </a:t>
            </a:r>
            <a:endParaRPr lang="en-US" dirty="0"/>
          </a:p>
          <a:p>
            <a:pPr lvl="1"/>
            <a:r>
              <a:rPr lang="en-US" dirty="0"/>
              <a:t>Should have a basic understanding of your project and why it’s </a:t>
            </a:r>
            <a:r>
              <a:rPr lang="en-US" dirty="0" smtClean="0"/>
              <a:t>important;</a:t>
            </a:r>
            <a:endParaRPr lang="en-US" dirty="0"/>
          </a:p>
          <a:p>
            <a:pPr lvl="1"/>
            <a:r>
              <a:rPr lang="en-US" dirty="0"/>
              <a:t>Should be convinced that this research is a great </a:t>
            </a:r>
            <a:r>
              <a:rPr lang="en-US" dirty="0" smtClean="0"/>
              <a:t>idea;</a:t>
            </a:r>
            <a:endParaRPr lang="en-US" dirty="0"/>
          </a:p>
          <a:p>
            <a:pPr lvl="1"/>
            <a:r>
              <a:rPr lang="en-US" dirty="0"/>
              <a:t>Will just be looking for details to confirm you can do what you say you’ll </a:t>
            </a:r>
            <a:r>
              <a:rPr lang="en-US" dirty="0" smtClean="0"/>
              <a:t>do.</a:t>
            </a:r>
            <a:endParaRPr lang="en-US" dirty="0"/>
          </a:p>
          <a:p>
            <a:endParaRPr lang="en-US" dirty="0"/>
          </a:p>
        </p:txBody>
      </p:sp>
    </p:spTree>
    <p:extLst>
      <p:ext uri="{BB962C8B-B14F-4D97-AF65-F5344CB8AC3E}">
        <p14:creationId xmlns:p14="http://schemas.microsoft.com/office/powerpoint/2010/main" val="8937305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Mistakes</a:t>
            </a:r>
            <a:endParaRPr lang="en-US" dirty="0"/>
          </a:p>
        </p:txBody>
      </p:sp>
      <p:sp>
        <p:nvSpPr>
          <p:cNvPr id="3" name="Content Placeholder 2"/>
          <p:cNvSpPr>
            <a:spLocks noGrp="1"/>
          </p:cNvSpPr>
          <p:nvPr>
            <p:ph idx="1"/>
          </p:nvPr>
        </p:nvSpPr>
        <p:spPr/>
        <p:txBody>
          <a:bodyPr>
            <a:normAutofit fontScale="77500" lnSpcReduction="20000"/>
          </a:bodyPr>
          <a:lstStyle/>
          <a:p>
            <a:r>
              <a:rPr lang="en-US" sz="2900" dirty="0"/>
              <a:t>Vague description of </a:t>
            </a:r>
            <a:r>
              <a:rPr lang="en-US" sz="2900" dirty="0" smtClean="0"/>
              <a:t>goals and objectives </a:t>
            </a:r>
            <a:r>
              <a:rPr lang="en-US" sz="2900" dirty="0"/>
              <a:t>with no clear </a:t>
            </a:r>
            <a:r>
              <a:rPr lang="en-US" sz="2900" dirty="0" smtClean="0"/>
              <a:t>outcomes or products.</a:t>
            </a:r>
            <a:endParaRPr lang="en-US" sz="2900" dirty="0"/>
          </a:p>
          <a:p>
            <a:r>
              <a:rPr lang="en-US" sz="2900" dirty="0"/>
              <a:t>Mismatch with funder’s </a:t>
            </a:r>
            <a:r>
              <a:rPr lang="en-US" sz="2900" dirty="0" smtClean="0"/>
              <a:t>goals.</a:t>
            </a:r>
            <a:endParaRPr lang="en-US" sz="2900" dirty="0"/>
          </a:p>
          <a:p>
            <a:r>
              <a:rPr lang="en-US" sz="2900" dirty="0"/>
              <a:t>Too applied or descriptive with no theoretical framework (for basic research</a:t>
            </a:r>
            <a:r>
              <a:rPr lang="en-US" sz="2900" dirty="0" smtClean="0"/>
              <a:t>).</a:t>
            </a:r>
          </a:p>
          <a:p>
            <a:r>
              <a:rPr lang="en-US" sz="2900" dirty="0" smtClean="0"/>
              <a:t>Doesn’t provide any context. </a:t>
            </a:r>
          </a:p>
          <a:p>
            <a:r>
              <a:rPr lang="en-US" sz="2900" dirty="0"/>
              <a:t>Vague or unsubstantiated </a:t>
            </a:r>
            <a:r>
              <a:rPr lang="en-US" sz="2900" dirty="0" smtClean="0"/>
              <a:t>claims: “This </a:t>
            </a:r>
            <a:r>
              <a:rPr lang="en-US" sz="2900" dirty="0"/>
              <a:t>research is transformative</a:t>
            </a:r>
            <a:r>
              <a:rPr lang="en-US" sz="2900" dirty="0" smtClean="0"/>
              <a:t>.” “</a:t>
            </a:r>
            <a:r>
              <a:rPr lang="en-US" sz="2900" dirty="0"/>
              <a:t>This research is novel.”</a:t>
            </a:r>
          </a:p>
          <a:p>
            <a:r>
              <a:rPr lang="en-US" sz="2900" dirty="0"/>
              <a:t>Overblown or unrealistic </a:t>
            </a:r>
            <a:r>
              <a:rPr lang="en-US" sz="2900" dirty="0" smtClean="0"/>
              <a:t>claims.</a:t>
            </a:r>
            <a:endParaRPr lang="en-US" sz="2900" dirty="0"/>
          </a:p>
          <a:p>
            <a:r>
              <a:rPr lang="en-US" sz="2900" dirty="0"/>
              <a:t>Too-narrow discussion of </a:t>
            </a:r>
            <a:r>
              <a:rPr lang="en-US" sz="2900" dirty="0" smtClean="0"/>
              <a:t>significance. </a:t>
            </a:r>
            <a:endParaRPr lang="en-US" sz="2900" dirty="0"/>
          </a:p>
          <a:p>
            <a:endParaRPr lang="en-US" dirty="0" smtClean="0"/>
          </a:p>
        </p:txBody>
      </p:sp>
    </p:spTree>
    <p:extLst>
      <p:ext uri="{BB962C8B-B14F-4D97-AF65-F5344CB8AC3E}">
        <p14:creationId xmlns:p14="http://schemas.microsoft.com/office/powerpoint/2010/main" val="35257761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852056" y="848983"/>
            <a:ext cx="1050520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Over the past three years, the resources of CONSTORIUM were primarily used by five researchers and their undergraduate students: NAME, NAME, NAME, NAME, and NAME. These five research groups kept the SGI computers fully occupied, and during the summer we have had a particular problem with jobs waiting on the queue for up to two weeks before being able to commence. NAME has left the consortium, and we have added four new faculty at the assistant professor level. We do not have enough CPUs for eight active research groups, and the intent of this proposal is to make the most cost efficient addition to the MERCURY resources. </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p>
            <a:pPr lvl="0" defTabSz="914400"/>
            <a:r>
              <a:rPr kumimoji="0" lang="en-US" altLang="en-U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this proposal we request $100,000 from the MRI program to expand undergraduate research opportunities among the </a:t>
            </a:r>
            <a:r>
              <a:rPr lang="en-US" altLang="en-US" sz="1400" dirty="0">
                <a:solidFill>
                  <a:srgbClr val="000000"/>
                </a:solidFill>
                <a:ea typeface="Times New Roman" panose="02020603050405020304" pitchFamily="18" charset="0"/>
                <a:cs typeface="Times New Roman" panose="02020603050405020304" pitchFamily="18" charset="0"/>
              </a:rPr>
              <a:t>CONSTORIUM</a:t>
            </a:r>
            <a:r>
              <a:rPr kumimoji="0" lang="en-US" altLang="en-U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groups and to enable students from other institutions to participate in this scientifically-rich and collegial consortium. Our proposed purchase is an 86 processor Linux cluster that will be housed at Hamilton and maintained by our System Administrator. The PI has additional resources that he will use to: 1.) support the costs associated with student and faculty room and board at the annual </a:t>
            </a:r>
            <a:r>
              <a:rPr lang="en-US" altLang="en-US" sz="1400" dirty="0">
                <a:solidFill>
                  <a:srgbClr val="000000"/>
                </a:solidFill>
                <a:ea typeface="Times New Roman" panose="02020603050405020304" pitchFamily="18" charset="0"/>
                <a:cs typeface="Times New Roman" panose="02020603050405020304" pitchFamily="18" charset="0"/>
              </a:rPr>
              <a:t>CONSTORIUM</a:t>
            </a:r>
            <a:r>
              <a:rPr kumimoji="0" lang="en-US" altLang="en-U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meeting for each </a:t>
            </a:r>
            <a:r>
              <a:rPr lang="en-US" altLang="en-US" sz="1400" dirty="0">
                <a:solidFill>
                  <a:srgbClr val="000000"/>
                </a:solidFill>
                <a:ea typeface="Times New Roman" panose="02020603050405020304" pitchFamily="18" charset="0"/>
                <a:cs typeface="Times New Roman" panose="02020603050405020304" pitchFamily="18" charset="0"/>
              </a:rPr>
              <a:t>CONSTORIUM</a:t>
            </a:r>
            <a:r>
              <a:rPr kumimoji="0" lang="en-US" altLang="en-U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institution; 2.) support the costs associated with student and faculty travel to the national </a:t>
            </a:r>
            <a:r>
              <a:rPr lang="en-US" altLang="en-US" sz="1400" dirty="0">
                <a:solidFill>
                  <a:srgbClr val="000000"/>
                </a:solidFill>
                <a:ea typeface="Times New Roman" panose="02020603050405020304" pitchFamily="18" charset="0"/>
                <a:cs typeface="Times New Roman" panose="02020603050405020304" pitchFamily="18" charset="0"/>
              </a:rPr>
              <a:t>CONSTORIUM</a:t>
            </a:r>
            <a:r>
              <a:rPr kumimoji="0" lang="en-US" altLang="en-U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meeting; and, 3.) purchase and maintain software.</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[LIST</a:t>
            </a:r>
            <a:r>
              <a:rPr kumimoji="0" lang="en-US" altLang="en-US" sz="1400" b="0" i="0" u="none" strike="noStrike" cap="none" normalizeH="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PEOPLE IN THE CONSORTIUM]</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p>
            <a:pPr lvl="0" defTabSz="914400"/>
            <a:r>
              <a:rPr kumimoji="0" lang="en-US" altLang="en-U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believe that mentoring students in meaningful research projects is a valuable and integral part of being a research active chemist at an undergraduate institution and we choose careers at PUIs with the intention of focusing our energy on undergraduate student involvement. Our objective upon forming the </a:t>
            </a:r>
            <a:r>
              <a:rPr lang="en-US" altLang="en-US" sz="1400" dirty="0">
                <a:solidFill>
                  <a:srgbClr val="000000"/>
                </a:solidFill>
                <a:ea typeface="Times New Roman" panose="02020603050405020304" pitchFamily="18" charset="0"/>
                <a:cs typeface="Times New Roman" panose="02020603050405020304" pitchFamily="18" charset="0"/>
              </a:rPr>
              <a:t>CONSTORIUM</a:t>
            </a:r>
            <a:r>
              <a:rPr kumimoji="0" lang="en-US" altLang="en-U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consortium was to help our undergraduate research programs to flourish and this has indeed occurred (see </a:t>
            </a:r>
            <a:r>
              <a:rPr kumimoji="0" lang="en-US" altLang="en-US" sz="1400" b="1" i="0"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Times New Roman" panose="02020603050405020304" pitchFamily="18" charset="0"/>
              </a:rPr>
              <a:t>Results from Prior NSF Support</a:t>
            </a:r>
            <a:r>
              <a:rPr kumimoji="0" lang="en-US" altLang="en-U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 highlight one measure of success, during the three years of the grant, 2001-2004, we published an average of two papers per year per faculty member</a:t>
            </a:r>
            <a:r>
              <a:rPr kumimoji="0" lang="en-US" altLang="en-US" sz="1400" b="0" i="0"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Times New Roman" panose="02020603050405020304" pitchFamily="18" charset="0"/>
              </a:rPr>
              <a:t>, which is four times higher than the usual productivity of a faculty member at a PUI</a:t>
            </a:r>
            <a:r>
              <a:rPr kumimoji="0" lang="en-US" altLang="en-U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We believe that the </a:t>
            </a:r>
            <a:r>
              <a:rPr lang="en-US" altLang="en-US" sz="1400" dirty="0">
                <a:solidFill>
                  <a:srgbClr val="000000"/>
                </a:solidFill>
                <a:ea typeface="Times New Roman" panose="02020603050405020304" pitchFamily="18" charset="0"/>
                <a:cs typeface="Times New Roman" panose="02020603050405020304" pitchFamily="18" charset="0"/>
              </a:rPr>
              <a:t>CONSTORIUM </a:t>
            </a:r>
            <a:r>
              <a:rPr kumimoji="0" lang="en-US" altLang="en-U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provides an ideal environment with which to provide research experiences for undergraduates. We are already functioning as a productive and synergistic consortium with a diverse group of students and faculty. We are therefore well poised to include more undergraduate participation and we seek funds with which to further increase undergraduate research experiences and corresponding diversity in the chemical sciences. Undergraduate research is the key to cultivating and retaining student interest in chemistry and we plan to offer as many of these research opportunities as possible to first and second year students.</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4" name="Oval 3"/>
          <p:cNvSpPr/>
          <p:nvPr/>
        </p:nvSpPr>
        <p:spPr>
          <a:xfrm>
            <a:off x="301336" y="1350819"/>
            <a:ext cx="11388437" cy="8624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67591" y="2036618"/>
            <a:ext cx="10962409" cy="841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52056" y="4478482"/>
            <a:ext cx="10713026" cy="727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14801" y="3906981"/>
            <a:ext cx="7242464" cy="2597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4996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 </a:t>
            </a:r>
            <a:r>
              <a:rPr lang="en-US" b="1" dirty="0"/>
              <a:t>Minute Exercise</a:t>
            </a:r>
          </a:p>
        </p:txBody>
      </p:sp>
      <p:pic>
        <p:nvPicPr>
          <p:cNvPr id="4" name="Picture 2" descr="Image result for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498" y="826076"/>
            <a:ext cx="1880755" cy="14599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normAutofit fontScale="85000" lnSpcReduction="20000"/>
          </a:bodyPr>
          <a:lstStyle/>
          <a:p>
            <a:pPr marL="0" indent="0">
              <a:buNone/>
            </a:pPr>
            <a:r>
              <a:rPr lang="en-US" sz="3200" dirty="0"/>
              <a:t>Write a first draft of your Intro and Overview section by putting together your:</a:t>
            </a:r>
          </a:p>
          <a:p>
            <a:r>
              <a:rPr lang="en-US" sz="3200" dirty="0"/>
              <a:t>Long-term research agenda</a:t>
            </a:r>
          </a:p>
          <a:p>
            <a:r>
              <a:rPr lang="en-US" sz="3200" dirty="0"/>
              <a:t>Project research </a:t>
            </a:r>
            <a:r>
              <a:rPr lang="en-US" sz="3200" dirty="0">
                <a:solidFill>
                  <a:srgbClr val="5D8761"/>
                </a:solidFill>
              </a:rPr>
              <a:t>(</a:t>
            </a:r>
            <a:r>
              <a:rPr lang="en-US" sz="3200" dirty="0" smtClean="0">
                <a:solidFill>
                  <a:srgbClr val="5D8761"/>
                </a:solidFill>
              </a:rPr>
              <a:t>and/or </a:t>
            </a:r>
            <a:r>
              <a:rPr lang="en-US" sz="3200" dirty="0">
                <a:solidFill>
                  <a:srgbClr val="5D8761"/>
                </a:solidFill>
              </a:rPr>
              <a:t>education/outreach) </a:t>
            </a:r>
            <a:r>
              <a:rPr lang="en-US" sz="3200" dirty="0"/>
              <a:t>goals</a:t>
            </a:r>
          </a:p>
          <a:p>
            <a:r>
              <a:rPr lang="en-US" sz="3200" dirty="0"/>
              <a:t>Research objectives and research questions/hypotheses</a:t>
            </a:r>
          </a:p>
          <a:p>
            <a:r>
              <a:rPr lang="en-US" sz="3200" dirty="0"/>
              <a:t>Education objectives </a:t>
            </a:r>
            <a:r>
              <a:rPr lang="en-US" sz="3200" dirty="0">
                <a:solidFill>
                  <a:srgbClr val="5D8761"/>
                </a:solidFill>
              </a:rPr>
              <a:t>(if applicable)</a:t>
            </a:r>
          </a:p>
          <a:p>
            <a:r>
              <a:rPr lang="en-US" sz="3200" dirty="0"/>
              <a:t>Significance and outcomes</a:t>
            </a:r>
          </a:p>
          <a:p>
            <a:pPr marL="0" indent="0">
              <a:buNone/>
            </a:pPr>
            <a:endParaRPr lang="en-US" dirty="0"/>
          </a:p>
          <a:p>
            <a:pPr lvl="1"/>
            <a:endParaRPr lang="en-US" sz="2800" dirty="0">
              <a:solidFill>
                <a:schemeClr val="tx1"/>
              </a:solidFill>
            </a:endParaRPr>
          </a:p>
          <a:p>
            <a:pPr marL="0" indent="0">
              <a:buNone/>
            </a:pPr>
            <a:endParaRPr lang="en-US" dirty="0"/>
          </a:p>
        </p:txBody>
      </p:sp>
    </p:spTree>
    <p:extLst>
      <p:ext uri="{BB962C8B-B14F-4D97-AF65-F5344CB8AC3E}">
        <p14:creationId xmlns:p14="http://schemas.microsoft.com/office/powerpoint/2010/main" val="29024819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Background/Lit Reviews/Needs</a:t>
            </a:r>
          </a:p>
        </p:txBody>
      </p:sp>
      <p:sp>
        <p:nvSpPr>
          <p:cNvPr id="3" name="Content Placeholder 2"/>
          <p:cNvSpPr>
            <a:spLocks noGrp="1"/>
          </p:cNvSpPr>
          <p:nvPr>
            <p:ph idx="1"/>
          </p:nvPr>
        </p:nvSpPr>
        <p:spPr/>
        <p:txBody>
          <a:bodyPr>
            <a:normAutofit/>
          </a:bodyPr>
          <a:lstStyle/>
          <a:p>
            <a:r>
              <a:rPr lang="en-US" dirty="0"/>
              <a:t>What is the current state of knowledge </a:t>
            </a:r>
            <a:r>
              <a:rPr lang="en-US" u="sng" dirty="0"/>
              <a:t>and</a:t>
            </a:r>
            <a:r>
              <a:rPr lang="en-US" dirty="0"/>
              <a:t> how does this relate to your project?</a:t>
            </a:r>
          </a:p>
          <a:p>
            <a:r>
              <a:rPr lang="en-US" dirty="0"/>
              <a:t>What are </a:t>
            </a:r>
            <a:r>
              <a:rPr lang="en-US" dirty="0" smtClean="0"/>
              <a:t>the gaps </a:t>
            </a:r>
            <a:r>
              <a:rPr lang="en-US" dirty="0"/>
              <a:t>in knowledge and how will your research fill them?</a:t>
            </a:r>
          </a:p>
          <a:p>
            <a:r>
              <a:rPr lang="en-US" dirty="0"/>
              <a:t>Cite important work but don’t provide a comprehensive literature review covering the entire history of the </a:t>
            </a:r>
            <a:r>
              <a:rPr lang="en-US" dirty="0" smtClean="0"/>
              <a:t>subject.</a:t>
            </a:r>
            <a:endParaRPr lang="en-US" dirty="0"/>
          </a:p>
          <a:p>
            <a:r>
              <a:rPr lang="en-US" dirty="0"/>
              <a:t>Keep relating discussion to your </a:t>
            </a:r>
            <a:r>
              <a:rPr lang="en-US" dirty="0" smtClean="0"/>
              <a:t>project.</a:t>
            </a:r>
            <a:endParaRPr lang="en-US" dirty="0"/>
          </a:p>
        </p:txBody>
      </p:sp>
    </p:spTree>
    <p:extLst>
      <p:ext uri="{BB962C8B-B14F-4D97-AF65-F5344CB8AC3E}">
        <p14:creationId xmlns:p14="http://schemas.microsoft.com/office/powerpoint/2010/main" val="24473612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Background/Lit Reviews/Needs: Common Mistakes</a:t>
            </a:r>
            <a:endParaRPr lang="en-US" b="1" dirty="0"/>
          </a:p>
        </p:txBody>
      </p:sp>
      <p:sp>
        <p:nvSpPr>
          <p:cNvPr id="3" name="Content Placeholder 2"/>
          <p:cNvSpPr>
            <a:spLocks noGrp="1"/>
          </p:cNvSpPr>
          <p:nvPr>
            <p:ph idx="1"/>
          </p:nvPr>
        </p:nvSpPr>
        <p:spPr/>
        <p:txBody>
          <a:bodyPr/>
          <a:lstStyle/>
          <a:p>
            <a:r>
              <a:rPr lang="en-US" dirty="0"/>
              <a:t>Poorly done literature review. </a:t>
            </a:r>
          </a:p>
          <a:p>
            <a:r>
              <a:rPr lang="en-US" dirty="0"/>
              <a:t>Over done literature review </a:t>
            </a:r>
            <a:r>
              <a:rPr lang="en-US" dirty="0" smtClean="0"/>
              <a:t>–Too-long </a:t>
            </a:r>
            <a:r>
              <a:rPr lang="en-US" dirty="0"/>
              <a:t>background section</a:t>
            </a:r>
          </a:p>
          <a:p>
            <a:r>
              <a:rPr lang="en-US" dirty="0" smtClean="0"/>
              <a:t>Very </a:t>
            </a:r>
            <a:r>
              <a:rPr lang="en-US" dirty="0"/>
              <a:t>brief, dismissive discussion of prior work by </a:t>
            </a:r>
            <a:r>
              <a:rPr lang="en-US" dirty="0" smtClean="0"/>
              <a:t>others.</a:t>
            </a:r>
          </a:p>
          <a:p>
            <a:r>
              <a:rPr lang="en-US" dirty="0"/>
              <a:t>“Get in and get out</a:t>
            </a:r>
            <a:r>
              <a:rPr lang="en-US" dirty="0" smtClean="0"/>
              <a:t>.”</a:t>
            </a:r>
          </a:p>
          <a:p>
            <a:r>
              <a:rPr lang="en-US" dirty="0" smtClean="0"/>
              <a:t>Writing this section first – this might be one of the last parts you write.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4320068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Preliminary Results/Previous Work</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Sometimes folded in with Background, but </a:t>
            </a:r>
            <a:r>
              <a:rPr lang="en-US" dirty="0" smtClean="0"/>
              <a:t>don’t let it get “lost.”</a:t>
            </a:r>
            <a:endParaRPr lang="en-US" dirty="0"/>
          </a:p>
          <a:p>
            <a:r>
              <a:rPr lang="en-US" dirty="0"/>
              <a:t>Summarize up front the significance of your data as it relates to your </a:t>
            </a:r>
            <a:r>
              <a:rPr lang="en-US" dirty="0" smtClean="0"/>
              <a:t>project.</a:t>
            </a:r>
            <a:endParaRPr lang="en-US" sz="2000" b="1" dirty="0">
              <a:solidFill>
                <a:srgbClr val="5D8761"/>
              </a:solidFill>
            </a:endParaRPr>
          </a:p>
          <a:p>
            <a:r>
              <a:rPr lang="en-US" dirty="0"/>
              <a:t>Beware getting bogged down in too many </a:t>
            </a:r>
            <a:r>
              <a:rPr lang="en-US" dirty="0" smtClean="0"/>
              <a:t>details.</a:t>
            </a:r>
            <a:endParaRPr lang="en-US" dirty="0"/>
          </a:p>
          <a:p>
            <a:r>
              <a:rPr lang="en-US" dirty="0"/>
              <a:t>Be clear who did the </a:t>
            </a:r>
            <a:r>
              <a:rPr lang="en-US" dirty="0" smtClean="0"/>
              <a:t>work. </a:t>
            </a:r>
          </a:p>
          <a:p>
            <a:r>
              <a:rPr lang="en-US" dirty="0"/>
              <a:t>Motivation for your current project (intriguing results you will be following up on</a:t>
            </a:r>
            <a:r>
              <a:rPr lang="en-US" dirty="0" smtClean="0"/>
              <a:t>).</a:t>
            </a:r>
            <a:endParaRPr lang="en-US" dirty="0"/>
          </a:p>
          <a:p>
            <a:r>
              <a:rPr lang="en-US" dirty="0"/>
              <a:t>Demonstrates feasibility of your </a:t>
            </a:r>
            <a:r>
              <a:rPr lang="en-US" dirty="0" smtClean="0"/>
              <a:t>idea and demonstrates a track record.</a:t>
            </a:r>
            <a:endParaRPr lang="en-US" dirty="0"/>
          </a:p>
          <a:p>
            <a:r>
              <a:rPr lang="en-US" dirty="0"/>
              <a:t>Demonstrates you have command of the </a:t>
            </a:r>
            <a:r>
              <a:rPr lang="en-US" dirty="0" smtClean="0"/>
              <a:t>methodology.</a:t>
            </a:r>
            <a:endParaRPr lang="en-US" dirty="0"/>
          </a:p>
          <a:p>
            <a:endParaRPr lang="en-US" dirty="0"/>
          </a:p>
        </p:txBody>
      </p:sp>
    </p:spTree>
    <p:extLst>
      <p:ext uri="{BB962C8B-B14F-4D97-AF65-F5344CB8AC3E}">
        <p14:creationId xmlns:p14="http://schemas.microsoft.com/office/powerpoint/2010/main" val="28933552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Plan</a:t>
            </a:r>
            <a:endParaRPr lang="en-US" b="1" dirty="0"/>
          </a:p>
        </p:txBody>
      </p:sp>
      <p:sp>
        <p:nvSpPr>
          <p:cNvPr id="3" name="Content Placeholder 2"/>
          <p:cNvSpPr>
            <a:spLocks noGrp="1"/>
          </p:cNvSpPr>
          <p:nvPr>
            <p:ph idx="1"/>
          </p:nvPr>
        </p:nvSpPr>
        <p:spPr/>
        <p:txBody>
          <a:bodyPr>
            <a:normAutofit fontScale="77500" lnSpcReduction="20000"/>
          </a:bodyPr>
          <a:lstStyle/>
          <a:p>
            <a:r>
              <a:rPr lang="en-US" sz="3600" dirty="0"/>
              <a:t>This is </a:t>
            </a:r>
            <a:r>
              <a:rPr lang="en-US" sz="3600" b="1" u="sng" dirty="0">
                <a:solidFill>
                  <a:srgbClr val="E36C0A"/>
                </a:solidFill>
              </a:rPr>
              <a:t>how</a:t>
            </a:r>
            <a:r>
              <a:rPr lang="en-US" sz="3600" dirty="0"/>
              <a:t> you will do </a:t>
            </a:r>
            <a:r>
              <a:rPr lang="en-US" sz="3600" dirty="0" smtClean="0"/>
              <a:t>the research/intervention/program.</a:t>
            </a:r>
            <a:endParaRPr lang="en-US" sz="3600" dirty="0"/>
          </a:p>
          <a:p>
            <a:r>
              <a:rPr lang="en-US" sz="3600" dirty="0" smtClean="0"/>
              <a:t>May also </a:t>
            </a:r>
            <a:r>
              <a:rPr lang="en-US" sz="3600" dirty="0"/>
              <a:t>be </a:t>
            </a:r>
            <a:r>
              <a:rPr lang="en-US" sz="3600" dirty="0" smtClean="0"/>
              <a:t>called:</a:t>
            </a:r>
            <a:endParaRPr lang="en-US" sz="3600" dirty="0"/>
          </a:p>
          <a:p>
            <a:pPr lvl="1"/>
            <a:r>
              <a:rPr lang="en-US" sz="3200" dirty="0"/>
              <a:t>Research Plan</a:t>
            </a:r>
          </a:p>
          <a:p>
            <a:pPr lvl="1"/>
            <a:r>
              <a:rPr lang="en-US" sz="3200" dirty="0"/>
              <a:t>Experimental Plan</a:t>
            </a:r>
          </a:p>
          <a:p>
            <a:pPr lvl="1"/>
            <a:r>
              <a:rPr lang="en-US" sz="3200" dirty="0" smtClean="0"/>
              <a:t>Methodology</a:t>
            </a:r>
          </a:p>
          <a:p>
            <a:r>
              <a:rPr lang="en-US" sz="3600" dirty="0" smtClean="0"/>
              <a:t>A work plan is </a:t>
            </a:r>
            <a:r>
              <a:rPr lang="en-US" sz="3600" i="1" dirty="0" smtClean="0"/>
              <a:t>part</a:t>
            </a:r>
            <a:r>
              <a:rPr lang="en-US" sz="3600" dirty="0"/>
              <a:t> </a:t>
            </a:r>
            <a:r>
              <a:rPr lang="en-US" sz="3600" dirty="0" smtClean="0"/>
              <a:t>of the Project Plan, but not THE Project Plan.</a:t>
            </a:r>
            <a:endParaRPr lang="en-US" sz="3600" dirty="0"/>
          </a:p>
          <a:p>
            <a:endParaRPr lang="en-US" dirty="0"/>
          </a:p>
        </p:txBody>
      </p:sp>
    </p:spTree>
    <p:extLst>
      <p:ext uri="{BB962C8B-B14F-4D97-AF65-F5344CB8AC3E}">
        <p14:creationId xmlns:p14="http://schemas.microsoft.com/office/powerpoint/2010/main" val="30715690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Plan</a:t>
            </a:r>
            <a:endParaRPr lang="en-US" b="1" dirty="0"/>
          </a:p>
        </p:txBody>
      </p:sp>
      <p:sp>
        <p:nvSpPr>
          <p:cNvPr id="3" name="Content Placeholder 2"/>
          <p:cNvSpPr>
            <a:spLocks noGrp="1"/>
          </p:cNvSpPr>
          <p:nvPr>
            <p:ph idx="1"/>
          </p:nvPr>
        </p:nvSpPr>
        <p:spPr/>
        <p:txBody>
          <a:bodyPr>
            <a:normAutofit/>
          </a:bodyPr>
          <a:lstStyle/>
          <a:p>
            <a:pPr marL="0" indent="0">
              <a:buNone/>
            </a:pPr>
            <a:r>
              <a:rPr lang="en-US" sz="3200" dirty="0"/>
              <a:t>Give a concise </a:t>
            </a:r>
            <a:r>
              <a:rPr lang="en-US" sz="3200" u="sng" dirty="0"/>
              <a:t>overview</a:t>
            </a:r>
            <a:r>
              <a:rPr lang="en-US" sz="3200" dirty="0"/>
              <a:t> before launching into details.</a:t>
            </a:r>
          </a:p>
          <a:p>
            <a:pPr lvl="1"/>
            <a:r>
              <a:rPr lang="en-US" sz="3200" dirty="0"/>
              <a:t>What are the objectives?</a:t>
            </a:r>
          </a:p>
          <a:p>
            <a:pPr lvl="1"/>
            <a:r>
              <a:rPr lang="en-US" sz="3200" dirty="0"/>
              <a:t>What are the required tasks?</a:t>
            </a:r>
          </a:p>
          <a:p>
            <a:pPr lvl="1"/>
            <a:r>
              <a:rPr lang="en-US" sz="3200" dirty="0"/>
              <a:t>What will be your overall approach?</a:t>
            </a:r>
          </a:p>
          <a:p>
            <a:pPr lvl="1"/>
            <a:r>
              <a:rPr lang="en-US" sz="3200" dirty="0"/>
              <a:t>What are the roles of your collaborators</a:t>
            </a:r>
            <a:r>
              <a:rPr lang="en-US" sz="3200" dirty="0" smtClean="0"/>
              <a:t>?</a:t>
            </a:r>
            <a:endParaRPr lang="en-US" sz="3200" dirty="0"/>
          </a:p>
        </p:txBody>
      </p:sp>
    </p:spTree>
    <p:extLst>
      <p:ext uri="{BB962C8B-B14F-4D97-AF65-F5344CB8AC3E}">
        <p14:creationId xmlns:p14="http://schemas.microsoft.com/office/powerpoint/2010/main" val="7328238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2603</TotalTime>
  <Words>7368</Words>
  <Application>Microsoft Office PowerPoint</Application>
  <PresentationFormat>Widescreen</PresentationFormat>
  <Paragraphs>751</Paragraphs>
  <Slides>117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117</vt:i4>
      </vt:variant>
    </vt:vector>
  </HeadingPairs>
  <TitlesOfParts>
    <vt:vector size="124" baseType="lpstr">
      <vt:lpstr>Arial</vt:lpstr>
      <vt:lpstr>Arial Black</vt:lpstr>
      <vt:lpstr>Calibri</vt:lpstr>
      <vt:lpstr>Garamond</vt:lpstr>
      <vt:lpstr>Times</vt:lpstr>
      <vt:lpstr>Times New Roman</vt:lpstr>
      <vt:lpstr>Organic</vt:lpstr>
      <vt:lpstr>The Essentials of Grant and Fellowship Proposal Development</vt:lpstr>
      <vt:lpstr>Amy K. Lindner  Executive Director, Government, Corporate, and Foundation Relations Utica College</vt:lpstr>
      <vt:lpstr>Agenda</vt:lpstr>
      <vt:lpstr>Ground Rules</vt:lpstr>
      <vt:lpstr>PowerPoint Presentation</vt:lpstr>
      <vt:lpstr>Let’s start with the Big Picture</vt:lpstr>
      <vt:lpstr>Where are you trying to go?</vt:lpstr>
      <vt:lpstr>Establishing Long-Term Research &amp; Educational Agendas</vt:lpstr>
      <vt:lpstr>Your Research Agenda</vt:lpstr>
      <vt:lpstr>Your Education Agenda</vt:lpstr>
      <vt:lpstr>10 Minute Exercise</vt:lpstr>
      <vt:lpstr>Getting Ready for Grants and Fellowships: Becoming More Competitive Before You Write</vt:lpstr>
      <vt:lpstr>Getting Ready for Grants and Fellowships: Becoming More Competitive Before You Write</vt:lpstr>
      <vt:lpstr>Getting Ready for Grants and Fellowships: Becoming More Competitive Before You Write</vt:lpstr>
      <vt:lpstr>Getting Ready for Grants and Fellowships: Becoming More Competitive Before You Write</vt:lpstr>
      <vt:lpstr>Getting Ready for Grants and Fellowships: Becoming More Competitive Before You Write</vt:lpstr>
      <vt:lpstr>Planning to Write</vt:lpstr>
      <vt:lpstr>Getting to Know your Funding Agency</vt:lpstr>
      <vt:lpstr>Getting to Know your Funding Agency</vt:lpstr>
      <vt:lpstr>Getting to Know your Funding Agency</vt:lpstr>
      <vt:lpstr>Getting to Know your Funding Agency</vt:lpstr>
      <vt:lpstr>Getting to Know your Funding Agency</vt:lpstr>
      <vt:lpstr>      10 Minute Exercise</vt:lpstr>
      <vt:lpstr>Review Criteria</vt:lpstr>
      <vt:lpstr>Review Criteria</vt:lpstr>
      <vt:lpstr>Review Criteria: Unspoken Expectations</vt:lpstr>
      <vt:lpstr>Review Criteria: Example NEH Mission</vt:lpstr>
      <vt:lpstr>Review Criteria: Example NEH – “What we do.”</vt:lpstr>
      <vt:lpstr>Review Criteria: Example NEH Fellowships (2018)</vt:lpstr>
      <vt:lpstr>Review Criteria: Example ACLS Mission</vt:lpstr>
      <vt:lpstr>Review Criteria: Example ACLS Digital Extension Grants</vt:lpstr>
      <vt:lpstr>Review Criteria: Example Stanford Humanities Center “About Us”</vt:lpstr>
      <vt:lpstr>Review Criteria: Example Stanford Humanities Center</vt:lpstr>
      <vt:lpstr>10 Minute Exercise</vt:lpstr>
      <vt:lpstr>Planning to write</vt:lpstr>
      <vt:lpstr>Develop Your Project Story</vt:lpstr>
      <vt:lpstr>Goals, Objectives and Approaches/Work Plan</vt:lpstr>
      <vt:lpstr>PowerPoint Presentation</vt:lpstr>
      <vt:lpstr>Example Goals</vt:lpstr>
      <vt:lpstr>10 Minute Exercise</vt:lpstr>
      <vt:lpstr>Develop Your Project Story</vt:lpstr>
      <vt:lpstr>Your Research Question</vt:lpstr>
      <vt:lpstr>Example Research Questions: A good research question is clear, focused, and complex</vt:lpstr>
      <vt:lpstr>Example Research Question with Hypotheses</vt:lpstr>
      <vt:lpstr>5 Minute Exercise</vt:lpstr>
      <vt:lpstr>Develop Your Project Story</vt:lpstr>
      <vt:lpstr>Objectives or Specific Aims</vt:lpstr>
      <vt:lpstr>Example Objectives or Specific Aim</vt:lpstr>
      <vt:lpstr>10 Minute Exercise</vt:lpstr>
      <vt:lpstr>Develop Your Project Story</vt:lpstr>
      <vt:lpstr>Now tell me why we should care?: Example Significance and Outcomes Statements</vt:lpstr>
      <vt:lpstr>Example Significance and Outcome Statements</vt:lpstr>
      <vt:lpstr>10 Minute Exercise</vt:lpstr>
      <vt:lpstr>Planning to write</vt:lpstr>
      <vt:lpstr>Talking to your Program Officer</vt:lpstr>
      <vt:lpstr>Summarize Your Project Story</vt:lpstr>
      <vt:lpstr>10 Minute Exercise</vt:lpstr>
      <vt:lpstr>Planning to write</vt:lpstr>
      <vt:lpstr>Planning to Write: The Final Steps</vt:lpstr>
      <vt:lpstr>Budget Considerations</vt:lpstr>
      <vt:lpstr>Budget Considerations</vt:lpstr>
      <vt:lpstr>Budget Considerations</vt:lpstr>
      <vt:lpstr>Budget Considerations</vt:lpstr>
      <vt:lpstr>Budget Narrative</vt:lpstr>
      <vt:lpstr>“The Budget Test”</vt:lpstr>
      <vt:lpstr>10 Minute Exercise</vt:lpstr>
      <vt:lpstr>Planning to write</vt:lpstr>
      <vt:lpstr>Scheduling Writing Time</vt:lpstr>
      <vt:lpstr>Scheduling Writing Time</vt:lpstr>
      <vt:lpstr>Scheduling Writing Time</vt:lpstr>
      <vt:lpstr>5 Minute Exercise</vt:lpstr>
      <vt:lpstr>Grantsmanship 101</vt:lpstr>
      <vt:lpstr>Grantsmanship 101</vt:lpstr>
      <vt:lpstr>PowerPoint Presentation</vt:lpstr>
      <vt:lpstr>PowerPoint Presentation</vt:lpstr>
      <vt:lpstr>20 Minute Exercise</vt:lpstr>
      <vt:lpstr>Writing – FINALLY!</vt:lpstr>
      <vt:lpstr>The Heilmeier Catechism:  George H. Heilmeier, a former DARPA director (1975-1977)</vt:lpstr>
      <vt:lpstr>Proposal Narrative – Generic Structure</vt:lpstr>
      <vt:lpstr>Typical NSF Outline</vt:lpstr>
      <vt:lpstr>Typical NIH Outline</vt:lpstr>
      <vt:lpstr>Typical NEH Fellowship Outline</vt:lpstr>
      <vt:lpstr>10 Minute Exercise</vt:lpstr>
      <vt:lpstr>The First Paragraph</vt:lpstr>
      <vt:lpstr>The First Sentences:  Pick a favorite</vt:lpstr>
      <vt:lpstr>The First Sentences</vt:lpstr>
      <vt:lpstr>The First Paragraph</vt:lpstr>
      <vt:lpstr>First Paragraph: Example</vt:lpstr>
      <vt:lpstr>10 Minute Exercise</vt:lpstr>
      <vt:lpstr>The Other Proposal Sections</vt:lpstr>
      <vt:lpstr>Introduction &amp; Overview</vt:lpstr>
      <vt:lpstr>Common Mistakes</vt:lpstr>
      <vt:lpstr>PowerPoint Presentation</vt:lpstr>
      <vt:lpstr>20 Minute Exercise</vt:lpstr>
      <vt:lpstr>Background/Lit Reviews/Needs</vt:lpstr>
      <vt:lpstr>Background/Lit Reviews/Needs: Common Mistakes</vt:lpstr>
      <vt:lpstr>Preliminary Results/Previous Work</vt:lpstr>
      <vt:lpstr>Project Plan</vt:lpstr>
      <vt:lpstr>Project Plan</vt:lpstr>
      <vt:lpstr>Project Plan</vt:lpstr>
      <vt:lpstr>Project Plan</vt:lpstr>
      <vt:lpstr>Project Plan: Remember Grantsmanship</vt:lpstr>
      <vt:lpstr>Project Plan</vt:lpstr>
      <vt:lpstr>Project Plan: Common Mistakes </vt:lpstr>
      <vt:lpstr>10 Minute Exercise</vt:lpstr>
      <vt:lpstr>Timeline or Milestones</vt:lpstr>
      <vt:lpstr>Project Summary/Abstract</vt:lpstr>
      <vt:lpstr>Congrats – You’ve Finished a Draft</vt:lpstr>
      <vt:lpstr>The Review Process</vt:lpstr>
      <vt:lpstr>The Review Process</vt:lpstr>
      <vt:lpstr>If you get funded…</vt:lpstr>
      <vt:lpstr>If you don’t get funded…</vt:lpstr>
      <vt:lpstr>Reading Reviewer Comments</vt:lpstr>
      <vt:lpstr>Call the Program Officer</vt:lpstr>
      <vt:lpstr>Deciding to Resubmit</vt:lpstr>
      <vt:lpstr>Resubmission</vt:lpstr>
      <vt:lpstr>PowerPoint Presentation</vt:lpstr>
    </vt:vector>
  </TitlesOfParts>
  <Company>Utica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Essentials of Grant and Fellowship Proposal Development</dc:title>
  <dc:creator>Administrator</dc:creator>
  <cp:lastModifiedBy>Windows User</cp:lastModifiedBy>
  <cp:revision>165</cp:revision>
  <dcterms:created xsi:type="dcterms:W3CDTF">2018-05-04T19:30:27Z</dcterms:created>
  <dcterms:modified xsi:type="dcterms:W3CDTF">2018-06-18T17:46:02Z</dcterms:modified>
</cp:coreProperties>
</file>